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97" r:id="rId2"/>
    <p:sldId id="258" r:id="rId3"/>
    <p:sldId id="299" r:id="rId4"/>
    <p:sldId id="300" r:id="rId5"/>
    <p:sldId id="301" r:id="rId6"/>
    <p:sldId id="304" r:id="rId7"/>
    <p:sldId id="306" r:id="rId8"/>
    <p:sldId id="305" r:id="rId9"/>
    <p:sldId id="346" r:id="rId10"/>
    <p:sldId id="347" r:id="rId11"/>
    <p:sldId id="308" r:id="rId12"/>
    <p:sldId id="309" r:id="rId13"/>
    <p:sldId id="310" r:id="rId14"/>
    <p:sldId id="311" r:id="rId15"/>
    <p:sldId id="313" r:id="rId16"/>
    <p:sldId id="312" r:id="rId17"/>
    <p:sldId id="315" r:id="rId18"/>
    <p:sldId id="344" r:id="rId19"/>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0253F"/>
    <a:srgbClr val="2CEAC9"/>
    <a:srgbClr val="568D11"/>
    <a:srgbClr val="70BA16"/>
    <a:srgbClr val="82D81A"/>
    <a:srgbClr val="61A113"/>
    <a:srgbClr val="1A74CC"/>
    <a:srgbClr val="E09320"/>
    <a:srgbClr val="4A99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howGuides="1">
      <p:cViewPr varScale="1">
        <p:scale>
          <a:sx n="143" d="100"/>
          <a:sy n="143" d="100"/>
        </p:scale>
        <p:origin x="116" y="84"/>
      </p:cViewPr>
      <p:guideLst>
        <p:guide orient="horz" pos="1612"/>
        <p:guide pos="2880"/>
      </p:guideLst>
    </p:cSldViewPr>
  </p:slideViewPr>
  <p:notesTextViewPr>
    <p:cViewPr>
      <p:scale>
        <a:sx n="3" d="2"/>
        <a:sy n="3" d="2"/>
      </p:scale>
      <p:origin x="0" y="0"/>
    </p:cViewPr>
  </p:notesTextViewPr>
  <p:sorterViewPr>
    <p:cViewPr>
      <p:scale>
        <a:sx n="132" d="100"/>
        <a:sy n="132" d="100"/>
      </p:scale>
      <p:origin x="0" y="516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75C004-A9D4-4858-99EC-F4CCE56E2FEF}" type="datetimeFigureOut">
              <a:rPr lang="zh-CN" altLang="en-US" smtClean="0"/>
              <a:t>2026/1/3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4E2E4E-2FFD-4B0E-BE9C-FA7BDC09154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亮亮图文旗舰店</a:t>
            </a:r>
          </a:p>
          <a:p>
            <a:r>
              <a:rPr lang="en-US" altLang="zh-CN" dirty="0"/>
              <a:t>https://liangliangtuwen.tmall.com</a:t>
            </a:r>
          </a:p>
        </p:txBody>
      </p:sp>
      <p:sp>
        <p:nvSpPr>
          <p:cNvPr id="4" name="灯片编号占位符 3"/>
          <p:cNvSpPr>
            <a:spLocks noGrp="1"/>
          </p:cNvSpPr>
          <p:nvPr>
            <p:ph type="sldNum" sz="quarter" idx="10"/>
          </p:nvPr>
        </p:nvSpPr>
        <p:spPr/>
        <p:txBody>
          <a:bodyPr/>
          <a:lstStyle/>
          <a:p>
            <a:fld id="{4A4E2E4E-2FFD-4B0E-BE9C-FA7BDC09154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5C8DB37-21FE-466F-861C-5865DBFB1088}"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2026/1/3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9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4767263"/>
            <a:ext cx="2133600" cy="273844"/>
          </a:xfrm>
          <a:prstGeom prst="rect">
            <a:avLst/>
          </a:prstGeom>
        </p:spPr>
        <p:txBody>
          <a:bodyPr/>
          <a:lstStyle/>
          <a:p>
            <a:fld id="{8035C5D1-AD16-4B01-871F-DE047A6CFB67}" type="datetimeFigureOut">
              <a:rPr lang="zh-CN" altLang="en-US" smtClean="0"/>
              <a:t>2026/1/3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8BCDE635-3FC4-4B83-A3D1-632FFA341E9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4767263"/>
            <a:ext cx="2133600" cy="273844"/>
          </a:xfrm>
          <a:prstGeom prst="rect">
            <a:avLst/>
          </a:prstGeom>
        </p:spPr>
        <p:txBody>
          <a:bodyPr/>
          <a:lstStyle/>
          <a:p>
            <a:fld id="{8035C5D1-AD16-4B01-871F-DE047A6CFB67}" type="datetimeFigureOut">
              <a:rPr lang="zh-CN" altLang="en-US" smtClean="0"/>
              <a:t>2026/1/3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8BCDE635-3FC4-4B83-A3D1-632FFA341E9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4767263"/>
            <a:ext cx="2133600" cy="273844"/>
          </a:xfrm>
          <a:prstGeom prst="rect">
            <a:avLst/>
          </a:prstGeom>
        </p:spPr>
        <p:txBody>
          <a:bodyPr/>
          <a:lstStyle/>
          <a:p>
            <a:fld id="{8035C5D1-AD16-4B01-871F-DE047A6CFB67}" type="datetimeFigureOut">
              <a:rPr lang="zh-CN" altLang="en-US" smtClean="0"/>
              <a:t>2026/1/3</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8BCDE635-3FC4-4B83-A3D1-632FFA341E9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5E137E13-6931-4ECB-BB5B-849FB74182C0}" type="datetimeFigureOut">
              <a:rPr lang="zh-CN" altLang="en-US" smtClean="0"/>
              <a:t>2026/1/3</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23CBF4B4-C160-4F55-AC7D-1C8FF5BA05FA}"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5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7389486"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8333805"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点击输入标题内容</a:t>
            </a:r>
          </a:p>
        </p:txBody>
      </p:sp>
      <p:pic>
        <p:nvPicPr>
          <p:cNvPr id="2" name="图片 1" descr="C:/Users/19798/Desktop/f9e37ed3934a07b32103be32dbd94348_logo.jpgf9e37ed3934a07b32103be32dbd94348_logo"/>
          <p:cNvPicPr>
            <a:picLocks noChangeAspect="1"/>
          </p:cNvPicPr>
          <p:nvPr userDrawn="1"/>
        </p:nvPicPr>
        <p:blipFill>
          <a:blip r:embed="rId2">
            <a:biLevel thresh="25000"/>
          </a:blip>
          <a:srcRect t="-9600" b="-11135"/>
          <a:stretch>
            <a:fillRect/>
          </a:stretch>
        </p:blipFill>
        <p:spPr>
          <a:xfrm>
            <a:off x="135890" y="-20320"/>
            <a:ext cx="1784985" cy="7067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8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7629396"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8333485"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点击输入标题内容</a:t>
            </a:r>
          </a:p>
        </p:txBody>
      </p:sp>
      <p:pic>
        <p:nvPicPr>
          <p:cNvPr id="3" name="图片 2" descr="C:/Users/19798/Desktop/f9e37ed3934a07b32103be32dbd94348_logo.jpgf9e37ed3934a07b32103be32dbd94348_logo"/>
          <p:cNvPicPr>
            <a:picLocks noChangeAspect="1"/>
          </p:cNvPicPr>
          <p:nvPr userDrawn="1"/>
        </p:nvPicPr>
        <p:blipFill>
          <a:blip r:embed="rId2">
            <a:biLevel thresh="25000"/>
          </a:blip>
          <a:srcRect t="-9600" b="-11135"/>
          <a:stretch>
            <a:fillRect/>
          </a:stretch>
        </p:blipFill>
        <p:spPr>
          <a:xfrm>
            <a:off x="135890" y="-20320"/>
            <a:ext cx="1762760" cy="6978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7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7854691" y="254234"/>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8341257" y="254234"/>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点击输入标题内容</a:t>
            </a:r>
          </a:p>
        </p:txBody>
      </p:sp>
      <p:pic>
        <p:nvPicPr>
          <p:cNvPr id="4" name="图片 3" descr="C:/Users/19798/Desktop/f9e37ed3934a07b32103be32dbd94348_logo.jpgf9e37ed3934a07b32103be32dbd94348_logo"/>
          <p:cNvPicPr>
            <a:picLocks noChangeAspect="1"/>
          </p:cNvPicPr>
          <p:nvPr userDrawn="1"/>
        </p:nvPicPr>
        <p:blipFill>
          <a:blip r:embed="rId2">
            <a:biLevel thresh="25000"/>
          </a:blip>
          <a:srcRect t="-9600" b="-11135"/>
          <a:stretch>
            <a:fillRect/>
          </a:stretch>
        </p:blipFill>
        <p:spPr>
          <a:xfrm>
            <a:off x="135890" y="-20320"/>
            <a:ext cx="1762760" cy="6978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8100473"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34077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点击输入标题内容</a:t>
            </a:r>
          </a:p>
        </p:txBody>
      </p:sp>
      <p:pic>
        <p:nvPicPr>
          <p:cNvPr id="3" name="图片 2" descr="C:/Users/19798/Desktop/f9e37ed3934a07b32103be32dbd94348_logo.jpgf9e37ed3934a07b32103be32dbd94348_logo"/>
          <p:cNvPicPr>
            <a:picLocks noChangeAspect="1"/>
          </p:cNvPicPr>
          <p:nvPr userDrawn="1"/>
        </p:nvPicPr>
        <p:blipFill>
          <a:blip r:embed="rId2">
            <a:biLevel thresh="25000"/>
          </a:blip>
          <a:srcRect t="-9600" b="-11135"/>
          <a:stretch>
            <a:fillRect/>
          </a:stretch>
        </p:blipFill>
        <p:spPr>
          <a:xfrm>
            <a:off x="135890" y="-20320"/>
            <a:ext cx="1762760" cy="6978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4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8340771"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58381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点击输入标题内容</a:t>
            </a:r>
          </a:p>
        </p:txBody>
      </p:sp>
      <p:pic>
        <p:nvPicPr>
          <p:cNvPr id="3" name="图片 2" descr="C:/Users/19798/Desktop/f9e37ed3934a07b32103be32dbd94348_logo.jpgf9e37ed3934a07b32103be32dbd94348_logo"/>
          <p:cNvPicPr>
            <a:picLocks noChangeAspect="1"/>
          </p:cNvPicPr>
          <p:nvPr userDrawn="1"/>
        </p:nvPicPr>
        <p:blipFill>
          <a:blip r:embed="rId2">
            <a:biLevel thresh="25000"/>
          </a:blip>
          <a:srcRect t="-9600" b="-11135"/>
          <a:stretch>
            <a:fillRect/>
          </a:stretch>
        </p:blipFill>
        <p:spPr>
          <a:xfrm>
            <a:off x="135890" y="-20320"/>
            <a:ext cx="1762760" cy="6978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9144000" cy="699542"/>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8564755" y="258402"/>
            <a:ext cx="183709" cy="13778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1" name="矩形 10"/>
          <p:cNvSpPr/>
          <p:nvPr userDrawn="1"/>
        </p:nvSpPr>
        <p:spPr>
          <a:xfrm>
            <a:off x="832900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2" name="矩形 11"/>
          <p:cNvSpPr/>
          <p:nvPr userDrawn="1"/>
        </p:nvSpPr>
        <p:spPr>
          <a:xfrm>
            <a:off x="8097731"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3" name="矩形 12"/>
          <p:cNvSpPr/>
          <p:nvPr userDrawn="1"/>
        </p:nvSpPr>
        <p:spPr>
          <a:xfrm>
            <a:off x="7861977"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4" name="矩形 13"/>
          <p:cNvSpPr/>
          <p:nvPr userDrawn="1"/>
        </p:nvSpPr>
        <p:spPr>
          <a:xfrm>
            <a:off x="7626222" y="258402"/>
            <a:ext cx="183709" cy="13778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5" name="矩形 14"/>
          <p:cNvSpPr/>
          <p:nvPr userDrawn="1"/>
        </p:nvSpPr>
        <p:spPr>
          <a:xfrm>
            <a:off x="7384121" y="258402"/>
            <a:ext cx="183709" cy="137782"/>
          </a:xfrm>
          <a:prstGeom prst="rect">
            <a:avLst/>
          </a:prstGeom>
          <a:solidFill>
            <a:schemeClr val="bg1">
              <a:alpha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0" hasCustomPrompt="1"/>
          </p:nvPr>
        </p:nvSpPr>
        <p:spPr>
          <a:xfrm>
            <a:off x="3244144" y="114945"/>
            <a:ext cx="3744441" cy="457101"/>
          </a:xfrm>
          <a:prstGeom prst="rect">
            <a:avLst/>
          </a:prstGeom>
        </p:spPr>
        <p:txBody>
          <a:bodyPr/>
          <a:lstStyle>
            <a:lvl1pPr marL="0" indent="0" algn="r">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点击输入标题内容</a:t>
            </a:r>
          </a:p>
        </p:txBody>
      </p:sp>
      <p:pic>
        <p:nvPicPr>
          <p:cNvPr id="3" name="图片 2" descr="C:/Users/19798/Desktop/f9e37ed3934a07b32103be32dbd94348_logo.jpgf9e37ed3934a07b32103be32dbd94348_logo"/>
          <p:cNvPicPr>
            <a:picLocks noChangeAspect="1"/>
          </p:cNvPicPr>
          <p:nvPr userDrawn="1"/>
        </p:nvPicPr>
        <p:blipFill>
          <a:blip r:embed="rId2">
            <a:biLevel thresh="25000"/>
          </a:blip>
          <a:srcRect t="-9600" b="-11135"/>
          <a:stretch>
            <a:fillRect/>
          </a:stretch>
        </p:blipFill>
        <p:spPr>
          <a:xfrm>
            <a:off x="135890" y="-20320"/>
            <a:ext cx="1762760" cy="6978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矩形 2"/>
          <p:cNvSpPr/>
          <p:nvPr userDrawn="1"/>
        </p:nvSpPr>
        <p:spPr>
          <a:xfrm>
            <a:off x="0" y="1350498"/>
            <a:ext cx="3228536" cy="11880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12" name="矩形 11"/>
          <p:cNvSpPr/>
          <p:nvPr userDrawn="1"/>
        </p:nvSpPr>
        <p:spPr>
          <a:xfrm>
            <a:off x="0" y="1"/>
            <a:ext cx="9144914" cy="1293314"/>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3" name="矩形 12"/>
          <p:cNvSpPr/>
          <p:nvPr userDrawn="1"/>
        </p:nvSpPr>
        <p:spPr>
          <a:xfrm>
            <a:off x="3302392" y="1350498"/>
            <a:ext cx="305972" cy="11880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dirty="0"/>
          </a:p>
        </p:txBody>
      </p:sp>
      <p:sp>
        <p:nvSpPr>
          <p:cNvPr id="15" name="文本占位符 14"/>
          <p:cNvSpPr>
            <a:spLocks noGrp="1"/>
          </p:cNvSpPr>
          <p:nvPr>
            <p:ph type="body" sz="quarter" idx="10" hasCustomPrompt="1"/>
          </p:nvPr>
        </p:nvSpPr>
        <p:spPr>
          <a:xfrm>
            <a:off x="1007842" y="1463898"/>
            <a:ext cx="1949971" cy="914400"/>
          </a:xfrm>
          <a:prstGeom prst="rect">
            <a:avLst/>
          </a:prstGeom>
        </p:spPr>
        <p:txBody>
          <a:bodyPr anchor="ctr"/>
          <a:lstStyle>
            <a:lvl1pPr marL="0" indent="0" algn="ctr">
              <a:buNone/>
              <a:defRPr sz="2800" b="1">
                <a:solidFill>
                  <a:schemeClr val="bg1"/>
                </a:solidFill>
                <a:latin typeface="微软雅黑" panose="020B0503020204020204" pitchFamily="34" charset="-122"/>
                <a:ea typeface="微软雅黑" panose="020B0503020204020204" pitchFamily="34" charset="-122"/>
              </a:defRPr>
            </a:lvl1pPr>
          </a:lstStyle>
          <a:p>
            <a:pPr lvl="0"/>
            <a:r>
              <a:rPr lang="zh-CN" altLang="en-US" dirty="0"/>
              <a:t>第一部分</a:t>
            </a:r>
          </a:p>
        </p:txBody>
      </p:sp>
      <p:sp>
        <p:nvSpPr>
          <p:cNvPr id="17" name="文本占位符 16"/>
          <p:cNvSpPr>
            <a:spLocks noGrp="1"/>
          </p:cNvSpPr>
          <p:nvPr>
            <p:ph type="body" sz="quarter" idx="11" hasCustomPrompt="1"/>
          </p:nvPr>
        </p:nvSpPr>
        <p:spPr>
          <a:xfrm>
            <a:off x="3682221" y="1365957"/>
            <a:ext cx="2473956" cy="613668"/>
          </a:xfrm>
          <a:prstGeom prst="rect">
            <a:avLst/>
          </a:prstGeom>
        </p:spPr>
        <p:txBody>
          <a:bodyPr/>
          <a:lstStyle>
            <a:lvl1pPr marL="0" indent="0">
              <a:buNone/>
              <a:defRPr sz="2800" baseline="0">
                <a:solidFill>
                  <a:srgbClr val="10253F"/>
                </a:solidFill>
                <a:latin typeface="Impact" panose="020B0806030902050204" pitchFamily="34" charset="0"/>
              </a:defRPr>
            </a:lvl1pPr>
          </a:lstStyle>
          <a:p>
            <a:pPr lvl="0"/>
            <a:r>
              <a:rPr lang="en-US" altLang="zh-CN" dirty="0"/>
              <a:t>Project review</a:t>
            </a:r>
            <a:endParaRPr lang="zh-CN" altLang="en-US" dirty="0"/>
          </a:p>
        </p:txBody>
      </p:sp>
      <p:sp>
        <p:nvSpPr>
          <p:cNvPr id="18" name="文本占位符 16"/>
          <p:cNvSpPr>
            <a:spLocks noGrp="1"/>
          </p:cNvSpPr>
          <p:nvPr>
            <p:ph type="body" sz="quarter" idx="12" hasCustomPrompt="1"/>
          </p:nvPr>
        </p:nvSpPr>
        <p:spPr>
          <a:xfrm>
            <a:off x="6318356" y="1365957"/>
            <a:ext cx="2473956" cy="613668"/>
          </a:xfrm>
          <a:prstGeom prst="rect">
            <a:avLst/>
          </a:prstGeom>
        </p:spPr>
        <p:txBody>
          <a:bodyPr/>
          <a:lstStyle>
            <a:lvl1pPr marL="0" indent="0">
              <a:buNone/>
              <a:defRPr sz="2800" b="1" baseline="0">
                <a:solidFill>
                  <a:srgbClr val="10253F"/>
                </a:solidFill>
                <a:latin typeface="微软雅黑" panose="020B0503020204020204" pitchFamily="34" charset="-122"/>
                <a:ea typeface="微软雅黑" panose="020B0503020204020204" pitchFamily="34" charset="-122"/>
              </a:defRPr>
            </a:lvl1pPr>
          </a:lstStyle>
          <a:p>
            <a:pPr lvl="0"/>
            <a:r>
              <a:rPr lang="zh-CN" altLang="en-US" dirty="0"/>
              <a:t>课题综述</a:t>
            </a:r>
          </a:p>
        </p:txBody>
      </p:sp>
      <p:sp>
        <p:nvSpPr>
          <p:cNvPr id="20" name="文本占位符 19"/>
          <p:cNvSpPr>
            <a:spLocks noGrp="1"/>
          </p:cNvSpPr>
          <p:nvPr>
            <p:ph type="body" sz="quarter" idx="13" hasCustomPrompt="1"/>
          </p:nvPr>
        </p:nvSpPr>
        <p:spPr>
          <a:xfrm>
            <a:off x="3682220" y="2122545"/>
            <a:ext cx="2473957" cy="914400"/>
          </a:xfrm>
          <a:prstGeom prst="rect">
            <a:avLst/>
          </a:prstGeom>
        </p:spPr>
        <p:txBody>
          <a:bodyPr/>
          <a:lstStyle>
            <a:lvl1pPr marL="285750" indent="-285750">
              <a:buFont typeface="Wingdings" panose="05000000000000000000" pitchFamily="2" charset="2"/>
              <a:buChar char="p"/>
              <a:defRPr sz="16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zh-CN" altLang="en-US" dirty="0"/>
              <a:t>输入副标题</a:t>
            </a:r>
          </a:p>
        </p:txBody>
      </p: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 presetClass="entr" presetSubtype="1" fill="hold" grpId="0" nodeType="withEffect">
                                  <p:stCondLst>
                                    <p:cond delay="30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400" fill="hold"/>
                                        <p:tgtEl>
                                          <p:spTgt spid="13"/>
                                        </p:tgtEl>
                                        <p:attrNameLst>
                                          <p:attrName>ppt_x</p:attrName>
                                        </p:attrNameLst>
                                      </p:cBhvr>
                                      <p:tavLst>
                                        <p:tav tm="0">
                                          <p:val>
                                            <p:strVal val="#ppt_x"/>
                                          </p:val>
                                        </p:tav>
                                        <p:tav tm="100000">
                                          <p:val>
                                            <p:strVal val="#ppt_x"/>
                                          </p:val>
                                        </p:tav>
                                      </p:tavLst>
                                    </p:anim>
                                    <p:anim calcmode="lin" valueType="num">
                                      <p:cBhvr additive="base">
                                        <p:cTn id="15" dur="400" fill="hold"/>
                                        <p:tgtEl>
                                          <p:spTgt spid="13"/>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2" presetClass="entr" presetSubtype="8" fill="hold" grpId="0" nodeType="afterEffect">
                                  <p:stCondLst>
                                    <p:cond delay="0"/>
                                  </p:stCondLst>
                                  <p:childTnLst>
                                    <p:set>
                                      <p:cBhvr>
                                        <p:cTn id="18" dur="1" fill="hold">
                                          <p:stCondLst>
                                            <p:cond delay="0"/>
                                          </p:stCondLst>
                                        </p:cTn>
                                        <p:tgtEl>
                                          <p:spTgt spid="17">
                                            <p:txEl>
                                              <p:pRg st="0" end="0"/>
                                            </p:txEl>
                                          </p:spTgt>
                                        </p:tgtEl>
                                        <p:attrNameLst>
                                          <p:attrName>style.visibility</p:attrName>
                                        </p:attrNameLst>
                                      </p:cBhvr>
                                      <p:to>
                                        <p:strVal val="visible"/>
                                      </p:to>
                                    </p:set>
                                    <p:anim calcmode="lin" valueType="num">
                                      <p:cBhvr additive="base">
                                        <p:cTn id="19" dur="500"/>
                                        <p:tgtEl>
                                          <p:spTgt spid="17">
                                            <p:txEl>
                                              <p:pRg st="0" end="0"/>
                                            </p:txEl>
                                          </p:spTgt>
                                        </p:tgtEl>
                                        <p:attrNameLst>
                                          <p:attrName>ppt_x</p:attrName>
                                        </p:attrNameLst>
                                      </p:cBhvr>
                                      <p:tavLst>
                                        <p:tav tm="0">
                                          <p:val>
                                            <p:strVal val="#ppt_x-#ppt_w*1.125000"/>
                                          </p:val>
                                        </p:tav>
                                        <p:tav tm="100000">
                                          <p:val>
                                            <p:strVal val="#ppt_x"/>
                                          </p:val>
                                        </p:tav>
                                      </p:tavLst>
                                    </p:anim>
                                    <p:animEffect transition="in" filter="wipe(right)">
                                      <p:cBhvr>
                                        <p:cTn id="20" dur="500"/>
                                        <p:tgtEl>
                                          <p:spTgt spid="17">
                                            <p:txEl>
                                              <p:pRg st="0" end="0"/>
                                            </p:txEl>
                                          </p:spTgt>
                                        </p:tgtEl>
                                      </p:cBhvr>
                                    </p:animEffect>
                                  </p:childTnLst>
                                </p:cTn>
                              </p:par>
                            </p:childTnLst>
                          </p:cTn>
                        </p:par>
                        <p:par>
                          <p:cTn id="21" fill="hold">
                            <p:stCondLst>
                              <p:cond delay="1500"/>
                            </p:stCondLst>
                            <p:childTnLst>
                              <p:par>
                                <p:cTn id="22" presetID="12" presetClass="entr" presetSubtype="8"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p:tgtEl>
                                          <p:spTgt spid="18">
                                            <p:txEl>
                                              <p:pRg st="0" end="0"/>
                                            </p:txEl>
                                          </p:spTgt>
                                        </p:tgtEl>
                                        <p:attrNameLst>
                                          <p:attrName>ppt_x</p:attrName>
                                        </p:attrNameLst>
                                      </p:cBhvr>
                                      <p:tavLst>
                                        <p:tav tm="0">
                                          <p:val>
                                            <p:strVal val="#ppt_x-#ppt_w*1.125000"/>
                                          </p:val>
                                        </p:tav>
                                        <p:tav tm="100000">
                                          <p:val>
                                            <p:strVal val="#ppt_x"/>
                                          </p:val>
                                        </p:tav>
                                      </p:tavLst>
                                    </p:anim>
                                    <p:animEffect transition="in" filter="wipe(right)">
                                      <p:cBhvr>
                                        <p:cTn id="25" dur="500"/>
                                        <p:tgtEl>
                                          <p:spTgt spid="18">
                                            <p:txEl>
                                              <p:pRg st="0" end="0"/>
                                            </p:txEl>
                                          </p:spTgt>
                                        </p:tgtEl>
                                      </p:cBhvr>
                                    </p:animEffect>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20">
                                            <p:txEl>
                                              <p:pRg st="0" end="0"/>
                                            </p:txEl>
                                          </p:spTgt>
                                        </p:tgtEl>
                                        <p:attrNameLst>
                                          <p:attrName>style.visibility</p:attrName>
                                        </p:attrNameLst>
                                      </p:cBhvr>
                                      <p:to>
                                        <p:strVal val="visible"/>
                                      </p:to>
                                    </p:set>
                                    <p:animEffect transition="in" filter="wipe(up)">
                                      <p:cBhvr>
                                        <p:cTn id="29" dur="125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7" grpId="0" build="p">
        <p:tmplLst>
          <p:tmpl lvl="1">
            <p:tnLst>
              <p:par>
                <p:cTn presetID="1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p:tgtEl>
                          <p:spTgt spid="17"/>
                        </p:tgtEl>
                        <p:attrNameLst>
                          <p:attrName>ppt_x</p:attrName>
                        </p:attrNameLst>
                      </p:cBhvr>
                      <p:tavLst>
                        <p:tav tm="0">
                          <p:val>
                            <p:strVal val="#ppt_x-#ppt_w*1.125000"/>
                          </p:val>
                        </p:tav>
                        <p:tav tm="100000">
                          <p:val>
                            <p:strVal val="#ppt_x"/>
                          </p:val>
                        </p:tav>
                      </p:tavLst>
                    </p:anim>
                    <p:animEffect transition="in" filter="wipe(right)">
                      <p:cBhvr>
                        <p:cTn dur="500"/>
                        <p:tgtEl>
                          <p:spTgt spid="17"/>
                        </p:tgtEl>
                      </p:cBhvr>
                    </p:animEffect>
                  </p:childTnLst>
                </p:cTn>
              </p:par>
            </p:tnLst>
          </p:tmpl>
        </p:tmplLst>
      </p:bldP>
      <p:bldP spid="18" grpId="0" build="p">
        <p:tmplLst>
          <p:tmpl lvl="1">
            <p:tnLst>
              <p:par>
                <p:cTn presetID="1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p:tgtEl>
                          <p:spTgt spid="18"/>
                        </p:tgtEl>
                        <p:attrNameLst>
                          <p:attrName>ppt_x</p:attrName>
                        </p:attrNameLst>
                      </p:cBhvr>
                      <p:tavLst>
                        <p:tav tm="0">
                          <p:val>
                            <p:strVal val="#ppt_x-#ppt_w*1.125000"/>
                          </p:val>
                        </p:tav>
                        <p:tav tm="100000">
                          <p:val>
                            <p:strVal val="#ppt_x"/>
                          </p:val>
                        </p:tav>
                      </p:tavLst>
                    </p:anim>
                    <p:animEffect transition="in" filter="wipe(right)">
                      <p:cBhvr>
                        <p:cTn dur="500"/>
                        <p:tgtEl>
                          <p:spTgt spid="18"/>
                        </p:tgtEl>
                      </p:cBhvr>
                    </p:animEffect>
                  </p:childTnLst>
                </p:cTn>
              </p:par>
            </p:tnLst>
          </p:tmpl>
        </p:tmplLst>
      </p:bldP>
      <p:bldP spid="20" grpId="0" build="p">
        <p:tmplLst>
          <p:tmpl lvl="1">
            <p:tnLst>
              <p:par>
                <p:cTn presetID="22" presetClass="entr" presetSubtype="1"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up)">
                      <p:cBhvr>
                        <p:cTn dur="1250"/>
                        <p:tgtEl>
                          <p:spTgt spid="20"/>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10" Type="http://schemas.openxmlformats.org/officeDocument/2006/relationships/image" Target="../media/image32.png"/><Relationship Id="rId4" Type="http://schemas.openxmlformats.org/officeDocument/2006/relationships/tags" Target="../tags/tag36.xml"/><Relationship Id="rId9"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notesSlide" Target="../notesSlides/notesSlide2.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slideLayout" Target="../slideLayouts/slideLayout8.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8" Type="http://schemas.openxmlformats.org/officeDocument/2006/relationships/tags" Target="../tags/tag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b="40000"/>
          </a:stretch>
        </a:blipFill>
        <a:effectLst/>
      </p:bgPr>
    </p:bg>
    <p:spTree>
      <p:nvGrpSpPr>
        <p:cNvPr id="1" name=""/>
        <p:cNvGrpSpPr/>
        <p:nvPr/>
      </p:nvGrpSpPr>
      <p:grpSpPr>
        <a:xfrm>
          <a:off x="0" y="0"/>
          <a:ext cx="0" cy="0"/>
          <a:chOff x="0" y="0"/>
          <a:chExt cx="0" cy="0"/>
        </a:xfrm>
      </p:grpSpPr>
      <p:sp>
        <p:nvSpPr>
          <p:cNvPr id="35" name="等腰三角形 26"/>
          <p:cNvSpPr/>
          <p:nvPr/>
        </p:nvSpPr>
        <p:spPr>
          <a:xfrm rot="5400000">
            <a:off x="265949" y="3103290"/>
            <a:ext cx="531270" cy="601918"/>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1" fmla="*/ 0 w 1736869"/>
              <a:gd name="connsiteY0-2" fmla="*/ 1037474 h 1037474"/>
              <a:gd name="connsiteX1-3" fmla="*/ 601735 w 1736869"/>
              <a:gd name="connsiteY1-4" fmla="*/ 0 h 1037474"/>
              <a:gd name="connsiteX2-5" fmla="*/ 1736869 w 1736869"/>
              <a:gd name="connsiteY2-6" fmla="*/ 294524 h 1037474"/>
              <a:gd name="connsiteX3-7" fmla="*/ 0 w 1736869"/>
              <a:gd name="connsiteY3-8" fmla="*/ 1037474 h 1037474"/>
              <a:gd name="connsiteX0-9" fmla="*/ 369815 w 1135134"/>
              <a:gd name="connsiteY0-10" fmla="*/ 675524 h 675524"/>
              <a:gd name="connsiteX1-11" fmla="*/ 0 w 1135134"/>
              <a:gd name="connsiteY1-12" fmla="*/ 0 h 675524"/>
              <a:gd name="connsiteX2-13" fmla="*/ 1135134 w 1135134"/>
              <a:gd name="connsiteY2-14" fmla="*/ 294524 h 675524"/>
              <a:gd name="connsiteX3-15" fmla="*/ 369815 w 1135134"/>
              <a:gd name="connsiteY3-16" fmla="*/ 675524 h 675524"/>
              <a:gd name="connsiteX0-17" fmla="*/ 369815 w 1135134"/>
              <a:gd name="connsiteY0-18" fmla="*/ 675524 h 675524"/>
              <a:gd name="connsiteX1-19" fmla="*/ 0 w 1135134"/>
              <a:gd name="connsiteY1-20" fmla="*/ 0 h 675524"/>
              <a:gd name="connsiteX2-21" fmla="*/ 1135134 w 1135134"/>
              <a:gd name="connsiteY2-22" fmla="*/ 391312 h 675524"/>
              <a:gd name="connsiteX3-23" fmla="*/ 369815 w 1135134"/>
              <a:gd name="connsiteY3-24" fmla="*/ 675524 h 675524"/>
              <a:gd name="connsiteX0-25" fmla="*/ 369815 w 1199659"/>
              <a:gd name="connsiteY0-26" fmla="*/ 675524 h 1359189"/>
              <a:gd name="connsiteX1-27" fmla="*/ 0 w 1199659"/>
              <a:gd name="connsiteY1-28" fmla="*/ 0 h 1359189"/>
              <a:gd name="connsiteX2-29" fmla="*/ 1199659 w 1199659"/>
              <a:gd name="connsiteY2-30" fmla="*/ 1359189 h 1359189"/>
              <a:gd name="connsiteX3-31" fmla="*/ 369815 w 1199659"/>
              <a:gd name="connsiteY3-32" fmla="*/ 675524 h 1359189"/>
            </a:gdLst>
            <a:ahLst/>
            <a:cxnLst>
              <a:cxn ang="0">
                <a:pos x="connsiteX0-1" y="connsiteY0-2"/>
              </a:cxn>
              <a:cxn ang="0">
                <a:pos x="connsiteX1-3" y="connsiteY1-4"/>
              </a:cxn>
              <a:cxn ang="0">
                <a:pos x="connsiteX2-5" y="connsiteY2-6"/>
              </a:cxn>
              <a:cxn ang="0">
                <a:pos x="connsiteX3-7" y="connsiteY3-8"/>
              </a:cxn>
            </a:cxnLst>
            <a:rect l="l" t="t" r="r" b="b"/>
            <a:pathLst>
              <a:path w="1199659" h="1359189">
                <a:moveTo>
                  <a:pt x="369815" y="675524"/>
                </a:moveTo>
                <a:lnTo>
                  <a:pt x="0" y="0"/>
                </a:lnTo>
                <a:lnTo>
                  <a:pt x="1199659" y="1359189"/>
                </a:lnTo>
                <a:lnTo>
                  <a:pt x="369815" y="6755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矩形 3"/>
          <p:cNvSpPr/>
          <p:nvPr/>
        </p:nvSpPr>
        <p:spPr>
          <a:xfrm>
            <a:off x="-9810" y="2852857"/>
            <a:ext cx="9153810" cy="2290643"/>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25"/>
          <p:cNvSpPr>
            <a:spLocks noChangeArrowheads="1"/>
          </p:cNvSpPr>
          <p:nvPr/>
        </p:nvSpPr>
        <p:spPr bwMode="auto">
          <a:xfrm>
            <a:off x="1691760" y="4227929"/>
            <a:ext cx="273748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汇报：</a:t>
            </a:r>
            <a:r>
              <a:rPr lang="zh-CN" altLang="en-US" sz="1200" b="1">
                <a:solidFill>
                  <a:schemeClr val="bg1"/>
                </a:solidFill>
                <a:latin typeface="微软雅黑" panose="020B0503020204020204" pitchFamily="34" charset="-122"/>
                <a:ea typeface="微软雅黑" panose="020B0503020204020204" pitchFamily="34" charset="-122"/>
                <a:sym typeface="+mn-ea"/>
              </a:rPr>
              <a:t>于景琪</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966695" y="3120158"/>
            <a:ext cx="7200800" cy="855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a:spLocks noChangeArrowheads="1"/>
          </p:cNvSpPr>
          <p:nvPr/>
        </p:nvSpPr>
        <p:spPr bwMode="auto">
          <a:xfrm>
            <a:off x="1748155" y="3276600"/>
            <a:ext cx="6480810" cy="4984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noAutofit/>
          </a:bodyPr>
          <a:lstStyle/>
          <a:p>
            <a:pPr algn="ctr"/>
            <a:r>
              <a:rPr lang="zh-CN" sz="2400" b="1">
                <a:solidFill>
                  <a:srgbClr val="D1D5DB"/>
                </a:solidFill>
                <a:effectLst>
                  <a:outerShdw blurRad="127000" dist="25400" dir="5400000" algn="tl" rotWithShape="0">
                    <a:prstClr val="black">
                      <a:alpha val="50000"/>
                    </a:prstClr>
                  </a:outerShdw>
                </a:effectLst>
                <a:uFillTx/>
                <a:latin typeface="Noto Sans SC" panose="020B0200000000000000" charset="-122"/>
                <a:ea typeface="Noto Sans SC" panose="020B0200000000000000" charset="-122"/>
                <a:sym typeface="+mn-ea"/>
              </a:rPr>
              <a:t>基于文本挖掘的情感倾向与社交网络研究</a:t>
            </a:r>
            <a:endParaRPr lang="zh-CN" sz="2400" dirty="0">
              <a:solidFill>
                <a:schemeClr val="bg1"/>
              </a:solidFill>
              <a:latin typeface="时尚中黑简体" panose="01010104010101010101" pitchFamily="2" charset="-122"/>
              <a:ea typeface="时尚中黑简体" panose="01010104010101010101" pitchFamily="2" charset="-122"/>
              <a:sym typeface="微软雅黑" panose="020B0503020204020204" pitchFamily="34" charset="-122"/>
            </a:endParaRPr>
          </a:p>
        </p:txBody>
      </p:sp>
      <p:pic>
        <p:nvPicPr>
          <p:cNvPr id="6" name="图片 5" descr="C:/Users/19798/Desktop/f9e37ed3934a07b32103be32dbd94348_logo.jpgf9e37ed3934a07b32103be32dbd94348_logo"/>
          <p:cNvPicPr>
            <a:picLocks noChangeAspect="1"/>
          </p:cNvPicPr>
          <p:nvPr/>
        </p:nvPicPr>
        <p:blipFill>
          <a:blip r:embed="rId4"/>
          <a:srcRect l="-4091" t="-6142" r="70983" b="-8541"/>
          <a:stretch>
            <a:fillRect/>
          </a:stretch>
        </p:blipFill>
        <p:spPr>
          <a:xfrm>
            <a:off x="1331595" y="3216910"/>
            <a:ext cx="669290" cy="758825"/>
          </a:xfrm>
          <a:prstGeom prst="rect">
            <a:avLst/>
          </a:prstGeom>
        </p:spPr>
      </p:pic>
      <p:sp>
        <p:nvSpPr>
          <p:cNvPr id="5" name="文本框 4"/>
          <p:cNvSpPr txBox="1"/>
          <p:nvPr/>
        </p:nvSpPr>
        <p:spPr>
          <a:xfrm>
            <a:off x="4572000" y="4155440"/>
            <a:ext cx="2048510" cy="460375"/>
          </a:xfrm>
          <a:prstGeom prst="rect">
            <a:avLst/>
          </a:prstGeom>
          <a:noFill/>
        </p:spPr>
        <p:txBody>
          <a:bodyPr wrap="square" rtlCol="0">
            <a:spAutoFit/>
          </a:bodyPr>
          <a:lstStyle/>
          <a:p>
            <a:r>
              <a:rPr lang="zh-CN" altLang="en-US" sz="1200" b="1">
                <a:solidFill>
                  <a:schemeClr val="bg1"/>
                </a:solidFill>
                <a:latin typeface="微软雅黑" panose="020B0503020204020204" pitchFamily="34" charset="-122"/>
                <a:ea typeface="微软雅黑" panose="020B0503020204020204" pitchFamily="34" charset="-122"/>
              </a:rPr>
              <a:t>小组成员：王善义</a:t>
            </a:r>
            <a:r>
              <a:rPr lang="en-US" altLang="zh-CN" sz="1200" b="1">
                <a:solidFill>
                  <a:schemeClr val="bg1"/>
                </a:solidFill>
                <a:latin typeface="微软雅黑" panose="020B0503020204020204" pitchFamily="34" charset="-122"/>
                <a:ea typeface="微软雅黑" panose="020B0503020204020204" pitchFamily="34" charset="-122"/>
              </a:rPr>
              <a:t> </a:t>
            </a:r>
            <a:r>
              <a:rPr lang="zh-CN" altLang="en-US" sz="1200" b="1">
                <a:solidFill>
                  <a:schemeClr val="bg1"/>
                </a:solidFill>
                <a:latin typeface="微软雅黑" panose="020B0503020204020204" pitchFamily="34" charset="-122"/>
                <a:ea typeface="微软雅黑" panose="020B0503020204020204" pitchFamily="34" charset="-122"/>
              </a:rPr>
              <a:t>韦霖杰</a:t>
            </a:r>
          </a:p>
          <a:p>
            <a:r>
              <a:rPr lang="en-US" altLang="zh-CN" sz="1200" b="1">
                <a:solidFill>
                  <a:schemeClr val="bg1"/>
                </a:solidFill>
                <a:latin typeface="微软雅黑" panose="020B0503020204020204" pitchFamily="34" charset="-122"/>
                <a:ea typeface="微软雅黑" panose="020B0503020204020204" pitchFamily="34" charset="-122"/>
              </a:rPr>
              <a:t>                 </a:t>
            </a:r>
            <a:r>
              <a:rPr lang="zh-CN" altLang="en-US" sz="1200" b="1">
                <a:solidFill>
                  <a:schemeClr val="bg1"/>
                </a:solidFill>
                <a:latin typeface="微软雅黑" panose="020B0503020204020204" pitchFamily="34" charset="-122"/>
                <a:ea typeface="微软雅黑" panose="020B0503020204020204" pitchFamily="34" charset="-122"/>
              </a:rPr>
              <a:t>魏述桓</a:t>
            </a:r>
            <a:r>
              <a:rPr lang="en-US" altLang="zh-CN" sz="1200" b="1">
                <a:solidFill>
                  <a:schemeClr val="bg1"/>
                </a:solidFill>
                <a:latin typeface="微软雅黑" panose="020B0503020204020204" pitchFamily="34" charset="-122"/>
                <a:ea typeface="微软雅黑" panose="020B0503020204020204" pitchFamily="34" charset="-122"/>
              </a:rPr>
              <a:t> </a:t>
            </a:r>
            <a:r>
              <a:rPr lang="zh-CN" altLang="en-US" sz="1200" b="1">
                <a:solidFill>
                  <a:schemeClr val="bg1"/>
                </a:solidFill>
                <a:latin typeface="微软雅黑" panose="020B0503020204020204" pitchFamily="34" charset="-122"/>
                <a:ea typeface="微软雅黑" panose="020B0503020204020204" pitchFamily="34" charset="-122"/>
              </a:rPr>
              <a:t>于景琪</a:t>
            </a:r>
          </a:p>
        </p:txBody>
      </p:sp>
      <p:pic>
        <p:nvPicPr>
          <p:cNvPr id="18" name="图片 17"/>
          <p:cNvPicPr/>
          <p:nvPr/>
        </p:nvPicPr>
        <p:blipFill>
          <a:blip r:embed="rId5"/>
          <a:stretch>
            <a:fillRect/>
          </a:stretch>
        </p:blipFill>
        <p:spPr>
          <a:xfrm>
            <a:off x="966590" y="339045"/>
            <a:ext cx="761760" cy="37800"/>
          </a:xfrm>
          <a:prstGeom prst="rect">
            <a:avLst/>
          </a:prstGeom>
          <a:noFill/>
          <a:ln w="0">
            <a:noFill/>
          </a:ln>
        </p:spPr>
      </p:pic>
      <p:sp>
        <p:nvSpPr>
          <p:cNvPr id="8" name="文本框 7"/>
          <p:cNvSpPr txBox="1"/>
          <p:nvPr/>
        </p:nvSpPr>
        <p:spPr>
          <a:xfrm>
            <a:off x="832485" y="554990"/>
            <a:ext cx="4730115" cy="1581150"/>
          </a:xfrm>
          <a:prstGeom prst="rect">
            <a:avLst/>
          </a:prstGeom>
          <a:noFill/>
        </p:spPr>
        <p:txBody>
          <a:bodyPr wrap="square" rtlCol="0">
            <a:noAutofit/>
          </a:bodyPr>
          <a:lstStyle/>
          <a:p>
            <a:r>
              <a:rPr lang="zh-CN" sz="3200" b="1" dirty="0">
                <a:solidFill>
                  <a:srgbClr val="FFC000"/>
                </a:solidFill>
                <a:effectLst>
                  <a:outerShdw blurRad="127000" dist="25400" dir="5400000" algn="tl" rotWithShape="0">
                    <a:prstClr val="black">
                      <a:alpha val="50000"/>
                    </a:prstClr>
                  </a:outerShdw>
                </a:effectLst>
                <a:uFillTx/>
                <a:latin typeface="Noto Sans SC" panose="020B0200000000000000" charset="-122"/>
                <a:ea typeface="Noto Sans SC" panose="020B0200000000000000" charset="-122"/>
                <a:sym typeface="+mn-ea"/>
              </a:rPr>
              <a:t>女性科学家传记文本情感与人际关系分析</a:t>
            </a:r>
            <a:endParaRPr lang="en-US" sz="3200" b="0" u="none" strike="noStrike" dirty="0">
              <a:solidFill>
                <a:srgbClr val="FFC000"/>
              </a:solidFill>
              <a:effectLst/>
              <a:uFillTx/>
              <a:latin typeface="Times New Roman" panose="02020603050405020304"/>
            </a:endParaRPr>
          </a:p>
          <a:p>
            <a:endParaRPr lang="en-US" b="0" u="none" strike="noStrike" dirty="0">
              <a:solidFill>
                <a:srgbClr val="000000"/>
              </a:solidFill>
              <a:effectLst/>
              <a:uFillTx/>
              <a:latin typeface="Times New Roman" panose="02020603050405020304"/>
            </a:endParaRPr>
          </a:p>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323095" y="771790"/>
            <a:ext cx="3063240" cy="461645"/>
          </a:xfrm>
          <a:prstGeom prst="rect">
            <a:avLst/>
          </a:prstGeom>
          <a:noFill/>
          <a:ln w="0">
            <a:noFill/>
          </a:ln>
        </p:spPr>
        <p:txBody>
          <a:bodyPr wrap="none" lIns="0" tIns="0" rIns="0" bIns="0" anchor="t">
            <a:spAutoFit/>
          </a:bodyPr>
          <a:lstStyle/>
          <a:p>
            <a:pPr algn="l"/>
            <a:r>
              <a:rPr lang="zh-CN" altLang="en-US" sz="3000" b="1" dirty="0">
                <a:solidFill>
                  <a:schemeClr val="tx1"/>
                </a:solidFill>
                <a:effectLst/>
                <a:uFillTx/>
                <a:latin typeface="Inter, &quot;Noto Sans SC&quot;, sans-serif"/>
                <a:ea typeface="Inter, &quot;Noto Sans SC&quot;, sans-serif"/>
                <a:sym typeface="+mn-ea"/>
              </a:rPr>
              <a:t>核心关系网络图谱</a:t>
            </a:r>
            <a:endParaRPr lang="zh-CN" altLang="en-US" sz="3000" b="1" i="0" u="none" strike="noStrike" dirty="0">
              <a:solidFill>
                <a:schemeClr val="tx1"/>
              </a:solidFill>
              <a:effectLst/>
              <a:uFillTx/>
              <a:latin typeface="Inter, &quot;Noto Sans SC&quot;, sans-serif"/>
              <a:ea typeface="Inter, &quot;Noto Sans SC&quot;, sans-serif"/>
              <a:sym typeface="+mn-ea"/>
            </a:endParaRPr>
          </a:p>
        </p:txBody>
      </p:sp>
      <p:sp>
        <p:nvSpPr>
          <p:cNvPr id="124" name="任意多边形 123"/>
          <p:cNvSpPr/>
          <p:nvPr/>
        </p:nvSpPr>
        <p:spPr>
          <a:xfrm>
            <a:off x="-108310" y="1288930"/>
            <a:ext cx="11278080" cy="19440"/>
          </a:xfrm>
          <a:custGeom>
            <a:avLst/>
            <a:gdLst/>
            <a:ahLst/>
            <a:cxnLst/>
            <a:rect l="0" t="0" r="r" b="b"/>
            <a:pathLst>
              <a:path w="31328" h="54">
                <a:moveTo>
                  <a:pt x="0" y="0"/>
                </a:moveTo>
                <a:lnTo>
                  <a:pt x="31328" y="0"/>
                </a:lnTo>
                <a:lnTo>
                  <a:pt x="31328" y="54"/>
                </a:lnTo>
                <a:lnTo>
                  <a:pt x="0" y="54"/>
                </a:lnTo>
                <a:lnTo>
                  <a:pt x="0" y="0"/>
                </a:lnTo>
                <a:close/>
              </a:path>
            </a:pathLst>
          </a:custGeom>
          <a:solidFill>
            <a:srgbClr val="374151"/>
          </a:solidFill>
          <a:ln w="0">
            <a:noFill/>
          </a:ln>
        </p:spPr>
        <p:txBody>
          <a:bodyPr lIns="0" tIns="0" rIns="0" bIns="0" anchor="t">
            <a:noAutofit/>
          </a:bodyPr>
          <a:lstStyle/>
          <a:p>
            <a:endParaRPr lang="en-US" sz="2400" b="0" u="none" strike="noStrike">
              <a:solidFill>
                <a:srgbClr val="FFFFFF"/>
              </a:solidFill>
              <a:effectLst/>
              <a:uFillTx/>
              <a:latin typeface="Times New Roman" panose="02020603050405020304"/>
            </a:endParaRPr>
          </a:p>
        </p:txBody>
      </p:sp>
      <p:sp>
        <p:nvSpPr>
          <p:cNvPr id="3" name="文本占位符 2"/>
          <p:cNvSpPr>
            <a:spLocks noGrp="1"/>
          </p:cNvSpPr>
          <p:nvPr>
            <p:ph type="body" sz="quarter" idx="10"/>
          </p:nvPr>
        </p:nvSpPr>
        <p:spPr/>
        <p:txBody>
          <a:bodyPr/>
          <a:lstStyle/>
          <a:p>
            <a:endParaRPr lang="zh-CN" altLang="en-US"/>
          </a:p>
        </p:txBody>
      </p:sp>
      <p:pic>
        <p:nvPicPr>
          <p:cNvPr id="25" name="图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215" y="1563370"/>
            <a:ext cx="2310765" cy="3270885"/>
          </a:xfrm>
          <a:prstGeom prst="rect">
            <a:avLst/>
          </a:prstGeom>
        </p:spPr>
      </p:pic>
      <p:pic>
        <p:nvPicPr>
          <p:cNvPr id="4" name="图片 3"/>
          <p:cNvPicPr>
            <a:picLocks noChangeAspect="1"/>
          </p:cNvPicPr>
          <p:nvPr/>
        </p:nvPicPr>
        <p:blipFill>
          <a:blip r:embed="rId4"/>
          <a:stretch>
            <a:fillRect/>
          </a:stretch>
        </p:blipFill>
        <p:spPr>
          <a:xfrm>
            <a:off x="4283710" y="1563370"/>
            <a:ext cx="4328344" cy="3240000"/>
          </a:xfrm>
          <a:prstGeom prst="rect">
            <a:avLst/>
          </a:prstGeom>
        </p:spPr>
      </p:pic>
      <p:pic>
        <p:nvPicPr>
          <p:cNvPr id="5" name="图片 4"/>
          <p:cNvPicPr>
            <a:picLocks noChangeAspect="1"/>
          </p:cNvPicPr>
          <p:nvPr/>
        </p:nvPicPr>
        <p:blipFill>
          <a:blip r:embed="rId5"/>
          <a:stretch>
            <a:fillRect/>
          </a:stretch>
        </p:blipFill>
        <p:spPr>
          <a:xfrm>
            <a:off x="4139565" y="1563370"/>
            <a:ext cx="4546000" cy="3240000"/>
          </a:xfrm>
          <a:prstGeom prst="rect">
            <a:avLst/>
          </a:prstGeom>
        </p:spPr>
      </p:pic>
      <p:pic>
        <p:nvPicPr>
          <p:cNvPr id="7" name="图片 6"/>
          <p:cNvPicPr>
            <a:picLocks noChangeAspect="1"/>
          </p:cNvPicPr>
          <p:nvPr/>
        </p:nvPicPr>
        <p:blipFill>
          <a:blip r:embed="rId6"/>
          <a:stretch>
            <a:fillRect/>
          </a:stretch>
        </p:blipFill>
        <p:spPr>
          <a:xfrm>
            <a:off x="4283710" y="1563370"/>
            <a:ext cx="4175858" cy="3240000"/>
          </a:xfrm>
          <a:prstGeom prst="rect">
            <a:avLst/>
          </a:prstGeom>
        </p:spPr>
      </p:pic>
      <p:pic>
        <p:nvPicPr>
          <p:cNvPr id="9" name="图片 8"/>
          <p:cNvPicPr>
            <a:picLocks noChangeAspect="1"/>
          </p:cNvPicPr>
          <p:nvPr/>
        </p:nvPicPr>
        <p:blipFill>
          <a:blip r:embed="rId7"/>
          <a:stretch>
            <a:fillRect/>
          </a:stretch>
        </p:blipFill>
        <p:spPr>
          <a:xfrm>
            <a:off x="4283075" y="1564005"/>
            <a:ext cx="4176400" cy="3240000"/>
          </a:xfrm>
          <a:prstGeom prst="rect">
            <a:avLst/>
          </a:prstGeom>
        </p:spPr>
      </p:pic>
      <p:pic>
        <p:nvPicPr>
          <p:cNvPr id="11" name="图片 10"/>
          <p:cNvPicPr>
            <a:picLocks noChangeAspect="1"/>
          </p:cNvPicPr>
          <p:nvPr/>
        </p:nvPicPr>
        <p:blipFill>
          <a:blip r:embed="rId8"/>
          <a:stretch>
            <a:fillRect/>
          </a:stretch>
        </p:blipFill>
        <p:spPr>
          <a:xfrm>
            <a:off x="4285615" y="1563370"/>
            <a:ext cx="4174000" cy="3240000"/>
          </a:xfrm>
          <a:prstGeom prst="rect">
            <a:avLst/>
          </a:prstGeom>
        </p:spPr>
      </p:pic>
      <p:pic>
        <p:nvPicPr>
          <p:cNvPr id="12" name="图片 11"/>
          <p:cNvPicPr>
            <a:picLocks noChangeAspect="1"/>
          </p:cNvPicPr>
          <p:nvPr/>
        </p:nvPicPr>
        <p:blipFill>
          <a:blip r:embed="rId9"/>
          <a:stretch>
            <a:fillRect/>
          </a:stretch>
        </p:blipFill>
        <p:spPr>
          <a:xfrm>
            <a:off x="4355465" y="1563370"/>
            <a:ext cx="4110400" cy="3240000"/>
          </a:xfrm>
          <a:prstGeom prst="rect">
            <a:avLst/>
          </a:prstGeom>
        </p:spPr>
      </p:pic>
      <p:pic>
        <p:nvPicPr>
          <p:cNvPr id="13" name="图片 12"/>
          <p:cNvPicPr>
            <a:picLocks noChangeAspect="1"/>
          </p:cNvPicPr>
          <p:nvPr/>
        </p:nvPicPr>
        <p:blipFill>
          <a:blip r:embed="rId10"/>
          <a:stretch>
            <a:fillRect/>
          </a:stretch>
        </p:blipFill>
        <p:spPr>
          <a:xfrm>
            <a:off x="4392930" y="1563370"/>
            <a:ext cx="4110400" cy="3240000"/>
          </a:xfrm>
          <a:prstGeom prst="rect">
            <a:avLst/>
          </a:prstGeom>
        </p:spPr>
      </p:pic>
      <p:pic>
        <p:nvPicPr>
          <p:cNvPr id="14" name="图片 13"/>
          <p:cNvPicPr>
            <a:picLocks noChangeAspect="1"/>
          </p:cNvPicPr>
          <p:nvPr/>
        </p:nvPicPr>
        <p:blipFill>
          <a:blip r:embed="rId11"/>
          <a:stretch>
            <a:fillRect/>
          </a:stretch>
        </p:blipFill>
        <p:spPr>
          <a:xfrm>
            <a:off x="4499610" y="1563370"/>
            <a:ext cx="4113200" cy="3240000"/>
          </a:xfrm>
          <a:prstGeom prst="rect">
            <a:avLst/>
          </a:prstGeom>
        </p:spPr>
      </p:pic>
      <p:pic>
        <p:nvPicPr>
          <p:cNvPr id="15" name="图片 14"/>
          <p:cNvPicPr>
            <a:picLocks noChangeAspect="1"/>
          </p:cNvPicPr>
          <p:nvPr/>
        </p:nvPicPr>
        <p:blipFill>
          <a:blip r:embed="rId12"/>
          <a:stretch>
            <a:fillRect/>
          </a:stretch>
        </p:blipFill>
        <p:spPr>
          <a:xfrm>
            <a:off x="4427855" y="1563370"/>
            <a:ext cx="4110400" cy="3240000"/>
          </a:xfrm>
          <a:prstGeom prst="rect">
            <a:avLst/>
          </a:prstGeom>
        </p:spPr>
      </p:pic>
      <p:pic>
        <p:nvPicPr>
          <p:cNvPr id="16" name="图片 15"/>
          <p:cNvPicPr>
            <a:picLocks noChangeAspect="1"/>
          </p:cNvPicPr>
          <p:nvPr/>
        </p:nvPicPr>
        <p:blipFill>
          <a:blip r:embed="rId13"/>
          <a:stretch>
            <a:fillRect/>
          </a:stretch>
        </p:blipFill>
        <p:spPr>
          <a:xfrm>
            <a:off x="2339340" y="771525"/>
            <a:ext cx="4975860" cy="406781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目前现状</a:t>
            </a:r>
          </a:p>
        </p:txBody>
      </p:sp>
      <p:grpSp>
        <p:nvGrpSpPr>
          <p:cNvPr id="2" name="组合 1"/>
          <p:cNvGrpSpPr/>
          <p:nvPr/>
        </p:nvGrpSpPr>
        <p:grpSpPr>
          <a:xfrm>
            <a:off x="107844" y="699770"/>
            <a:ext cx="8957000" cy="4466590"/>
            <a:chOff x="720" y="469"/>
            <a:chExt cx="16931" cy="9861"/>
          </a:xfrm>
        </p:grpSpPr>
        <p:sp>
          <p:nvSpPr>
            <p:cNvPr id="329" name="文本框 328"/>
            <p:cNvSpPr txBox="1"/>
            <p:nvPr/>
          </p:nvSpPr>
          <p:spPr>
            <a:xfrm>
              <a:off x="720" y="733"/>
              <a:ext cx="2412" cy="2038"/>
            </a:xfrm>
            <a:prstGeom prst="rect">
              <a:avLst/>
            </a:prstGeom>
            <a:noFill/>
            <a:ln w="0">
              <a:noFill/>
            </a:ln>
          </p:spPr>
          <p:txBody>
            <a:bodyPr wrap="square" lIns="0" tIns="0" rIns="0" bIns="0" anchor="t">
              <a:spAutoFit/>
            </a:bodyPr>
            <a:lstStyle/>
            <a:p>
              <a:r>
                <a:rPr lang="zh-CN" sz="3000" b="1" i="0" u="none" strike="noStrike">
                  <a:solidFill>
                    <a:srgbClr val="F9FAFB"/>
                  </a:solidFill>
                  <a:effectLst/>
                  <a:uFillTx/>
                  <a:latin typeface="Inter, &quot;Noto Sans SC&quot;, sans-serif"/>
                  <a:ea typeface="Inter, &quot;Noto Sans SC&quot;, sans-serif"/>
                </a:rPr>
                <a:t>案例分析</a:t>
              </a:r>
            </a:p>
          </p:txBody>
        </p:sp>
        <p:pic>
          <p:nvPicPr>
            <p:cNvPr id="4" name="图片 3" descr="6f599157f6bd052f2d5e2bbcf7da0370"/>
            <p:cNvPicPr>
              <a:picLocks noChangeAspect="1"/>
            </p:cNvPicPr>
            <p:nvPr/>
          </p:nvPicPr>
          <p:blipFill>
            <a:blip r:embed="rId3"/>
            <a:srcRect l="2900" t="4468" r="50685" b="4378"/>
            <a:stretch>
              <a:fillRect/>
            </a:stretch>
          </p:blipFill>
          <p:spPr>
            <a:xfrm>
              <a:off x="720" y="469"/>
              <a:ext cx="8415" cy="9861"/>
            </a:xfrm>
            <a:prstGeom prst="rect">
              <a:avLst/>
            </a:prstGeom>
            <a:ln>
              <a:noFill/>
            </a:ln>
          </p:spPr>
        </p:pic>
        <p:sp>
          <p:nvSpPr>
            <p:cNvPr id="6" name="圆角矩形 5"/>
            <p:cNvSpPr/>
            <p:nvPr/>
          </p:nvSpPr>
          <p:spPr>
            <a:xfrm>
              <a:off x="1944" y="2370"/>
              <a:ext cx="2297" cy="421"/>
            </a:xfrm>
            <a:prstGeom prst="roundRect">
              <a:avLst/>
            </a:prstGeom>
            <a:ln w="6350" cap="flat" cmpd="sng" algn="ctr">
              <a:solidFill>
                <a:schemeClr val="accent6"/>
              </a:solidFill>
              <a:prstDash val="dash"/>
              <a:miter/>
            </a:ln>
            <a:extLst>
              <a:ext uri="{909E8E84-426E-40DD-AFC4-6F175D3DCCD1}">
                <a14:hiddenFill xmlns:a14="http://schemas.microsoft.com/office/drawing/2010/main">
                  <a:solidFill>
                    <a:schemeClr val="accent1">
                      <a:lumMod val="40000"/>
                      <a:lumOff val="60000"/>
                    </a:schemeClr>
                  </a:solidFill>
                </a14:hiddenFill>
              </a:ext>
            </a:extLst>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7" name="圆角矩形 6"/>
            <p:cNvSpPr/>
            <p:nvPr/>
          </p:nvSpPr>
          <p:spPr>
            <a:xfrm>
              <a:off x="2772" y="3745"/>
              <a:ext cx="750" cy="312"/>
            </a:xfrm>
            <a:prstGeom prst="roundRect">
              <a:avLst/>
            </a:prstGeom>
            <a:ln w="6350" cap="flat" cmpd="sng" algn="ctr">
              <a:solidFill>
                <a:schemeClr val="accent6"/>
              </a:solidFill>
              <a:prstDash val="dash"/>
              <a:miter/>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 name="圆角矩形 7"/>
            <p:cNvSpPr/>
            <p:nvPr/>
          </p:nvSpPr>
          <p:spPr>
            <a:xfrm>
              <a:off x="1585" y="7651"/>
              <a:ext cx="671" cy="343"/>
            </a:xfrm>
            <a:prstGeom prst="roundRect">
              <a:avLst/>
            </a:prstGeom>
            <a:ln w="6350" cap="flat" cmpd="sng" algn="ctr">
              <a:solidFill>
                <a:schemeClr val="accent6"/>
              </a:solidFill>
              <a:prstDash val="dash"/>
              <a:miter/>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 name="圆角矩形 8"/>
            <p:cNvSpPr/>
            <p:nvPr/>
          </p:nvSpPr>
          <p:spPr>
            <a:xfrm>
              <a:off x="2772" y="7651"/>
              <a:ext cx="1030" cy="344"/>
            </a:xfrm>
            <a:prstGeom prst="roundRect">
              <a:avLst/>
            </a:prstGeom>
            <a:ln w="6350" cap="flat" cmpd="sng" algn="ctr">
              <a:solidFill>
                <a:schemeClr val="accent6"/>
              </a:solidFill>
              <a:prstDash val="dash"/>
              <a:miter/>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0" name="圆角矩形 9"/>
            <p:cNvSpPr/>
            <p:nvPr/>
          </p:nvSpPr>
          <p:spPr>
            <a:xfrm>
              <a:off x="5019" y="7651"/>
              <a:ext cx="1936" cy="344"/>
            </a:xfrm>
            <a:prstGeom prst="roundRect">
              <a:avLst/>
            </a:prstGeom>
            <a:ln w="6350" cap="flat" cmpd="sng" algn="ctr">
              <a:solidFill>
                <a:schemeClr val="accent6"/>
              </a:solidFill>
              <a:prstDash val="dash"/>
              <a:miter/>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1" name="圆角矩形 10"/>
            <p:cNvSpPr/>
            <p:nvPr/>
          </p:nvSpPr>
          <p:spPr>
            <a:xfrm>
              <a:off x="1196" y="9882"/>
              <a:ext cx="2327" cy="344"/>
            </a:xfrm>
            <a:prstGeom prst="roundRect">
              <a:avLst/>
            </a:prstGeom>
            <a:ln w="6350" cap="flat" cmpd="sng" algn="ctr">
              <a:solidFill>
                <a:schemeClr val="accent6"/>
              </a:solidFill>
              <a:prstDash val="dash"/>
              <a:miter/>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5" name="图片 4" descr="6f599157f6bd052f2d5e2bbcf7da0370"/>
            <p:cNvPicPr>
              <a:picLocks noChangeAspect="1"/>
            </p:cNvPicPr>
            <p:nvPr/>
          </p:nvPicPr>
          <p:blipFill>
            <a:blip r:embed="rId3"/>
            <a:srcRect l="50374" t="4468" r="2654" b="4378"/>
            <a:stretch>
              <a:fillRect/>
            </a:stretch>
          </p:blipFill>
          <p:spPr>
            <a:xfrm>
              <a:off x="9135" y="469"/>
              <a:ext cx="8516" cy="9861"/>
            </a:xfrm>
            <a:prstGeom prst="rect">
              <a:avLst/>
            </a:prstGeom>
          </p:spPr>
        </p:pic>
        <p:sp>
          <p:nvSpPr>
            <p:cNvPr id="12" name="圆角矩形 11"/>
            <p:cNvSpPr/>
            <p:nvPr/>
          </p:nvSpPr>
          <p:spPr>
            <a:xfrm>
              <a:off x="9409" y="626"/>
              <a:ext cx="2402" cy="312"/>
            </a:xfrm>
            <a:prstGeom prst="roundRect">
              <a:avLst/>
            </a:prstGeom>
            <a:ln w="6350" cap="flat" cmpd="sng" algn="ctr">
              <a:solidFill>
                <a:schemeClr val="accent6"/>
              </a:solidFill>
              <a:prstDash val="dash"/>
              <a:miter/>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3" name="圆角矩形 12"/>
            <p:cNvSpPr/>
            <p:nvPr/>
          </p:nvSpPr>
          <p:spPr>
            <a:xfrm>
              <a:off x="12971" y="1138"/>
              <a:ext cx="903" cy="219"/>
            </a:xfrm>
            <a:prstGeom prst="roundRect">
              <a:avLst/>
            </a:prstGeom>
            <a:ln w="6350" cap="flat" cmpd="sng" algn="ctr">
              <a:solidFill>
                <a:schemeClr val="accent6"/>
              </a:solidFill>
              <a:prstDash val="dash"/>
              <a:miter/>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4" name="圆角矩形 13"/>
            <p:cNvSpPr/>
            <p:nvPr/>
          </p:nvSpPr>
          <p:spPr>
            <a:xfrm>
              <a:off x="11640" y="2682"/>
              <a:ext cx="2808" cy="234"/>
            </a:xfrm>
            <a:prstGeom prst="roundRect">
              <a:avLst/>
            </a:prstGeom>
            <a:ln w="6350" cap="flat" cmpd="sng" algn="ctr">
              <a:solidFill>
                <a:schemeClr val="accent6"/>
              </a:solidFill>
              <a:prstDash val="dash"/>
              <a:miter/>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5" name="圆角矩形 14"/>
            <p:cNvSpPr/>
            <p:nvPr/>
          </p:nvSpPr>
          <p:spPr>
            <a:xfrm>
              <a:off x="11066" y="5961"/>
              <a:ext cx="744" cy="234"/>
            </a:xfrm>
            <a:prstGeom prst="roundRect">
              <a:avLst/>
            </a:prstGeom>
            <a:ln w="6350" cap="flat" cmpd="sng" algn="ctr">
              <a:solidFill>
                <a:schemeClr val="accent6"/>
              </a:solidFill>
              <a:prstDash val="dash"/>
              <a:miter/>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6" name="圆角矩形 15"/>
            <p:cNvSpPr/>
            <p:nvPr/>
          </p:nvSpPr>
          <p:spPr>
            <a:xfrm>
              <a:off x="14197" y="6404"/>
              <a:ext cx="2588" cy="234"/>
            </a:xfrm>
            <a:prstGeom prst="roundRect">
              <a:avLst/>
            </a:prstGeom>
            <a:ln w="6350" cap="flat" cmpd="sng" algn="ctr">
              <a:solidFill>
                <a:schemeClr val="accent6"/>
              </a:solidFill>
              <a:prstDash val="dash"/>
              <a:miter/>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17" name="圆角矩形 16"/>
            <p:cNvSpPr/>
            <p:nvPr/>
          </p:nvSpPr>
          <p:spPr>
            <a:xfrm>
              <a:off x="5413" y="938"/>
              <a:ext cx="1543" cy="418"/>
            </a:xfrm>
            <a:prstGeom prst="roundRect">
              <a:avLst/>
            </a:prstGeom>
            <a:ln w="6350" cap="flat" cmpd="sng" algn="ctr">
              <a:solidFill>
                <a:schemeClr val="accent6"/>
              </a:solidFill>
              <a:prstDash val="dash"/>
              <a:miter/>
            </a:ln>
          </p:spPr>
          <p:style>
            <a:lnRef idx="0">
              <a:schemeClr val="accent1"/>
            </a:lnRef>
            <a:fillRef idx="0">
              <a:srgbClr val="FFFFFF"/>
            </a:fillRef>
            <a:effectRef idx="0">
              <a:srgbClr val="FFFFFF"/>
            </a:effectRef>
            <a:fontRef idx="minor">
              <a:schemeClr val="tx1"/>
            </a:fontRef>
          </p:style>
          <p:txBody>
            <a:bodyPr rtlCol="0" anchor="ctr"/>
            <a:lstStyle/>
            <a:p>
              <a:pPr algn="ctr"/>
              <a:endParaRPr lang="zh-CN" altLang="en-US"/>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p:nvPr/>
        </p:nvSpPr>
        <p:spPr>
          <a:xfrm>
            <a:off x="5219700" y="1563370"/>
            <a:ext cx="3823335" cy="3357880"/>
          </a:xfrm>
          <a:custGeom>
            <a:avLst/>
            <a:gdLst/>
            <a:ahLst/>
            <a:cxnLst/>
            <a:rect l="0" t="0" r="r" b="b"/>
            <a:pathLst>
              <a:path w="15003" h="6404">
                <a:moveTo>
                  <a:pt x="0" y="6205"/>
                </a:moveTo>
                <a:lnTo>
                  <a:pt x="0" y="198"/>
                </a:lnTo>
                <a:cubicBezTo>
                  <a:pt x="0" y="185"/>
                  <a:pt x="1" y="172"/>
                  <a:pt x="4" y="160"/>
                </a:cubicBezTo>
                <a:cubicBezTo>
                  <a:pt x="6" y="147"/>
                  <a:pt x="10" y="135"/>
                  <a:pt x="15" y="122"/>
                </a:cubicBezTo>
                <a:cubicBezTo>
                  <a:pt x="20" y="110"/>
                  <a:pt x="26" y="99"/>
                  <a:pt x="33" y="88"/>
                </a:cubicBezTo>
                <a:cubicBezTo>
                  <a:pt x="40" y="77"/>
                  <a:pt x="49" y="67"/>
                  <a:pt x="58" y="58"/>
                </a:cubicBezTo>
                <a:cubicBezTo>
                  <a:pt x="67" y="49"/>
                  <a:pt x="77" y="41"/>
                  <a:pt x="88" y="33"/>
                </a:cubicBezTo>
                <a:cubicBezTo>
                  <a:pt x="99" y="26"/>
                  <a:pt x="110" y="20"/>
                  <a:pt x="122" y="15"/>
                </a:cubicBezTo>
                <a:cubicBezTo>
                  <a:pt x="134" y="10"/>
                  <a:pt x="147" y="6"/>
                  <a:pt x="159" y="4"/>
                </a:cubicBezTo>
                <a:cubicBezTo>
                  <a:pt x="172" y="1"/>
                  <a:pt x="185" y="0"/>
                  <a:pt x="198" y="0"/>
                </a:cubicBezTo>
                <a:lnTo>
                  <a:pt x="14804" y="0"/>
                </a:lnTo>
                <a:cubicBezTo>
                  <a:pt x="14817" y="0"/>
                  <a:pt x="14830" y="1"/>
                  <a:pt x="14843" y="4"/>
                </a:cubicBezTo>
                <a:cubicBezTo>
                  <a:pt x="14856" y="6"/>
                  <a:pt x="14868" y="10"/>
                  <a:pt x="14880" y="15"/>
                </a:cubicBezTo>
                <a:cubicBezTo>
                  <a:pt x="14892" y="20"/>
                  <a:pt x="14904" y="26"/>
                  <a:pt x="14914" y="33"/>
                </a:cubicBezTo>
                <a:cubicBezTo>
                  <a:pt x="14925" y="41"/>
                  <a:pt x="14935" y="49"/>
                  <a:pt x="14944" y="58"/>
                </a:cubicBezTo>
                <a:cubicBezTo>
                  <a:pt x="14954" y="67"/>
                  <a:pt x="14962" y="77"/>
                  <a:pt x="14969" y="88"/>
                </a:cubicBezTo>
                <a:cubicBezTo>
                  <a:pt x="14976" y="99"/>
                  <a:pt x="14983" y="110"/>
                  <a:pt x="14987" y="122"/>
                </a:cubicBezTo>
                <a:cubicBezTo>
                  <a:pt x="14992" y="135"/>
                  <a:pt x="14996" y="147"/>
                  <a:pt x="14999" y="160"/>
                </a:cubicBezTo>
                <a:cubicBezTo>
                  <a:pt x="15001" y="172"/>
                  <a:pt x="15003" y="185"/>
                  <a:pt x="15003" y="198"/>
                </a:cubicBezTo>
                <a:lnTo>
                  <a:pt x="15003" y="6205"/>
                </a:lnTo>
                <a:cubicBezTo>
                  <a:pt x="15003" y="6218"/>
                  <a:pt x="15001" y="6231"/>
                  <a:pt x="14999" y="6244"/>
                </a:cubicBezTo>
                <a:cubicBezTo>
                  <a:pt x="14996" y="6257"/>
                  <a:pt x="14992" y="6269"/>
                  <a:pt x="14987" y="6281"/>
                </a:cubicBezTo>
                <a:cubicBezTo>
                  <a:pt x="14983" y="6293"/>
                  <a:pt x="14976" y="6305"/>
                  <a:pt x="14969" y="6316"/>
                </a:cubicBezTo>
                <a:cubicBezTo>
                  <a:pt x="14962" y="6327"/>
                  <a:pt x="14954" y="6337"/>
                  <a:pt x="14944" y="6346"/>
                </a:cubicBezTo>
                <a:cubicBezTo>
                  <a:pt x="14935" y="6355"/>
                  <a:pt x="14925" y="6363"/>
                  <a:pt x="14914" y="6370"/>
                </a:cubicBezTo>
                <a:cubicBezTo>
                  <a:pt x="14904" y="6378"/>
                  <a:pt x="14892" y="6384"/>
                  <a:pt x="14880" y="6389"/>
                </a:cubicBezTo>
                <a:cubicBezTo>
                  <a:pt x="14868" y="6394"/>
                  <a:pt x="14856" y="6398"/>
                  <a:pt x="14843" y="6400"/>
                </a:cubicBezTo>
                <a:cubicBezTo>
                  <a:pt x="14830" y="6403"/>
                  <a:pt x="14817" y="6404"/>
                  <a:pt x="14804" y="6404"/>
                </a:cubicBezTo>
                <a:lnTo>
                  <a:pt x="198" y="6404"/>
                </a:lnTo>
                <a:cubicBezTo>
                  <a:pt x="185" y="6404"/>
                  <a:pt x="172" y="6403"/>
                  <a:pt x="159" y="6400"/>
                </a:cubicBezTo>
                <a:cubicBezTo>
                  <a:pt x="147" y="6398"/>
                  <a:pt x="134" y="6394"/>
                  <a:pt x="122" y="6389"/>
                </a:cubicBezTo>
                <a:cubicBezTo>
                  <a:pt x="110" y="6384"/>
                  <a:pt x="99" y="6378"/>
                  <a:pt x="88" y="6370"/>
                </a:cubicBezTo>
                <a:cubicBezTo>
                  <a:pt x="77" y="6363"/>
                  <a:pt x="67" y="6355"/>
                  <a:pt x="58" y="6346"/>
                </a:cubicBezTo>
                <a:cubicBezTo>
                  <a:pt x="49" y="6337"/>
                  <a:pt x="40" y="6327"/>
                  <a:pt x="33" y="6316"/>
                </a:cubicBezTo>
                <a:cubicBezTo>
                  <a:pt x="26" y="6305"/>
                  <a:pt x="20" y="6293"/>
                  <a:pt x="15" y="6281"/>
                </a:cubicBezTo>
                <a:cubicBezTo>
                  <a:pt x="10" y="6269"/>
                  <a:pt x="6" y="6257"/>
                  <a:pt x="4" y="6244"/>
                </a:cubicBezTo>
                <a:cubicBezTo>
                  <a:pt x="1" y="6231"/>
                  <a:pt x="0" y="6218"/>
                  <a:pt x="0" y="6205"/>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panose="02020603050405020304"/>
            </a:endParaRPr>
          </a:p>
        </p:txBody>
      </p:sp>
      <p:sp>
        <p:nvSpPr>
          <p:cNvPr id="3" name="文本占位符 2"/>
          <p:cNvSpPr>
            <a:spLocks noGrp="1"/>
          </p:cNvSpPr>
          <p:nvPr>
            <p:ph type="body" sz="quarter" idx="10"/>
          </p:nvPr>
        </p:nvSpPr>
        <p:spPr/>
        <p:txBody>
          <a:bodyPr/>
          <a:lstStyle/>
          <a:p>
            <a:r>
              <a:rPr lang="zh-CN" altLang="en-US" dirty="0"/>
              <a:t>目前现状</a:t>
            </a:r>
          </a:p>
        </p:txBody>
      </p:sp>
      <p:sp>
        <p:nvSpPr>
          <p:cNvPr id="35" name="文本框 34"/>
          <p:cNvSpPr txBox="1"/>
          <p:nvPr/>
        </p:nvSpPr>
        <p:spPr>
          <a:xfrm>
            <a:off x="323215" y="771525"/>
            <a:ext cx="3829050" cy="427355"/>
          </a:xfrm>
          <a:prstGeom prst="rect">
            <a:avLst/>
          </a:prstGeom>
          <a:noFill/>
          <a:ln w="0">
            <a:noFill/>
          </a:ln>
        </p:spPr>
        <p:txBody>
          <a:bodyPr wrap="none" lIns="0" tIns="0" rIns="0" bIns="0" anchor="t">
            <a:noAutofit/>
          </a:bodyPr>
          <a:lstStyle/>
          <a:p>
            <a:pPr algn="l"/>
            <a:r>
              <a:rPr lang="zh-CN" sz="3000" b="1">
                <a:solidFill>
                  <a:schemeClr val="tx1"/>
                </a:solidFill>
                <a:effectLst/>
                <a:uFillTx/>
                <a:latin typeface="Inter, &quot;Noto Sans SC&quot;, sans-serif"/>
                <a:ea typeface="Inter, &quot;Noto Sans SC&quot;, sans-serif"/>
                <a:sym typeface="+mn-ea"/>
              </a:rPr>
              <a:t>居里夫人案例深度分析</a:t>
            </a:r>
            <a:endParaRPr lang="en-US" sz="3000" b="0" u="none" strike="noStrike">
              <a:solidFill>
                <a:schemeClr val="tx1"/>
              </a:solidFill>
              <a:effectLst/>
              <a:uFillTx/>
              <a:latin typeface="Times New Roman" panose="02020603050405020304"/>
            </a:endParaRPr>
          </a:p>
          <a:p>
            <a:pPr algn="l"/>
            <a:endParaRPr lang="en-US" sz="3000" b="0" i="0" u="none" strike="noStrike">
              <a:solidFill>
                <a:schemeClr val="tx1"/>
              </a:solidFill>
              <a:effectLst/>
              <a:uFillTx/>
              <a:latin typeface="Times New Roman" panose="02020603050405020304"/>
              <a:ea typeface="微软雅黑" panose="020B0503020204020204" pitchFamily="34" charset="-122"/>
              <a:sym typeface="+mn-ea"/>
            </a:endParaRPr>
          </a:p>
        </p:txBody>
      </p:sp>
      <p:sp>
        <p:nvSpPr>
          <p:cNvPr id="124" name="任意多边形 123"/>
          <p:cNvSpPr/>
          <p:nvPr/>
        </p:nvSpPr>
        <p:spPr>
          <a:xfrm>
            <a:off x="-108310" y="1288930"/>
            <a:ext cx="11278080" cy="19440"/>
          </a:xfrm>
          <a:custGeom>
            <a:avLst/>
            <a:gdLst/>
            <a:ahLst/>
            <a:cxnLst/>
            <a:rect l="0" t="0" r="r" b="b"/>
            <a:pathLst>
              <a:path w="31328" h="54">
                <a:moveTo>
                  <a:pt x="0" y="0"/>
                </a:moveTo>
                <a:lnTo>
                  <a:pt x="31328" y="0"/>
                </a:lnTo>
                <a:lnTo>
                  <a:pt x="31328" y="54"/>
                </a:lnTo>
                <a:lnTo>
                  <a:pt x="0" y="54"/>
                </a:lnTo>
                <a:lnTo>
                  <a:pt x="0" y="0"/>
                </a:lnTo>
                <a:close/>
              </a:path>
            </a:pathLst>
          </a:custGeom>
          <a:solidFill>
            <a:srgbClr val="374151"/>
          </a:solidFill>
          <a:ln w="0">
            <a:noFill/>
          </a:ln>
        </p:spPr>
        <p:txBody>
          <a:bodyPr lIns="0" tIns="0" rIns="0" bIns="0" anchor="t">
            <a:noAutofit/>
          </a:bodyPr>
          <a:lstStyle/>
          <a:p>
            <a:endParaRPr lang="en-US" sz="2400" b="0" u="none" strike="noStrike">
              <a:solidFill>
                <a:srgbClr val="FFFFFF"/>
              </a:solidFill>
              <a:effectLst/>
              <a:uFillTx/>
              <a:latin typeface="Times New Roman" panose="02020603050405020304"/>
            </a:endParaRPr>
          </a:p>
        </p:txBody>
      </p:sp>
      <p:grpSp>
        <p:nvGrpSpPr>
          <p:cNvPr id="10" name="组合 9"/>
          <p:cNvGrpSpPr/>
          <p:nvPr/>
        </p:nvGrpSpPr>
        <p:grpSpPr>
          <a:xfrm>
            <a:off x="179070" y="1563370"/>
            <a:ext cx="4964776" cy="1725930"/>
            <a:chOff x="282" y="2122"/>
            <a:chExt cx="8449" cy="2884"/>
          </a:xfrm>
        </p:grpSpPr>
        <p:sp>
          <p:nvSpPr>
            <p:cNvPr id="4" name="任意多边形 3"/>
            <p:cNvSpPr/>
            <p:nvPr/>
          </p:nvSpPr>
          <p:spPr>
            <a:xfrm>
              <a:off x="282" y="2122"/>
              <a:ext cx="8449" cy="2884"/>
            </a:xfrm>
            <a:custGeom>
              <a:avLst/>
              <a:gdLst/>
              <a:ahLst/>
              <a:cxnLst/>
              <a:rect l="0" t="0" r="r" b="b"/>
              <a:pathLst>
                <a:path w="15003" h="6404">
                  <a:moveTo>
                    <a:pt x="0" y="6205"/>
                  </a:moveTo>
                  <a:lnTo>
                    <a:pt x="0" y="198"/>
                  </a:lnTo>
                  <a:cubicBezTo>
                    <a:pt x="0" y="185"/>
                    <a:pt x="1" y="172"/>
                    <a:pt x="4" y="160"/>
                  </a:cubicBezTo>
                  <a:cubicBezTo>
                    <a:pt x="6" y="147"/>
                    <a:pt x="10" y="135"/>
                    <a:pt x="15" y="122"/>
                  </a:cubicBezTo>
                  <a:cubicBezTo>
                    <a:pt x="20" y="110"/>
                    <a:pt x="26" y="99"/>
                    <a:pt x="33" y="88"/>
                  </a:cubicBezTo>
                  <a:cubicBezTo>
                    <a:pt x="40" y="77"/>
                    <a:pt x="49" y="67"/>
                    <a:pt x="58" y="58"/>
                  </a:cubicBezTo>
                  <a:cubicBezTo>
                    <a:pt x="67" y="49"/>
                    <a:pt x="77" y="41"/>
                    <a:pt x="88" y="33"/>
                  </a:cubicBezTo>
                  <a:cubicBezTo>
                    <a:pt x="99" y="26"/>
                    <a:pt x="110" y="20"/>
                    <a:pt x="122" y="15"/>
                  </a:cubicBezTo>
                  <a:cubicBezTo>
                    <a:pt x="134" y="10"/>
                    <a:pt x="147" y="6"/>
                    <a:pt x="159" y="4"/>
                  </a:cubicBezTo>
                  <a:cubicBezTo>
                    <a:pt x="172" y="1"/>
                    <a:pt x="185" y="0"/>
                    <a:pt x="198" y="0"/>
                  </a:cubicBezTo>
                  <a:lnTo>
                    <a:pt x="14804" y="0"/>
                  </a:lnTo>
                  <a:cubicBezTo>
                    <a:pt x="14817" y="0"/>
                    <a:pt x="14830" y="1"/>
                    <a:pt x="14843" y="4"/>
                  </a:cubicBezTo>
                  <a:cubicBezTo>
                    <a:pt x="14856" y="6"/>
                    <a:pt x="14868" y="10"/>
                    <a:pt x="14880" y="15"/>
                  </a:cubicBezTo>
                  <a:cubicBezTo>
                    <a:pt x="14892" y="20"/>
                    <a:pt x="14904" y="26"/>
                    <a:pt x="14914" y="33"/>
                  </a:cubicBezTo>
                  <a:cubicBezTo>
                    <a:pt x="14925" y="41"/>
                    <a:pt x="14935" y="49"/>
                    <a:pt x="14944" y="58"/>
                  </a:cubicBezTo>
                  <a:cubicBezTo>
                    <a:pt x="14954" y="67"/>
                    <a:pt x="14962" y="77"/>
                    <a:pt x="14969" y="88"/>
                  </a:cubicBezTo>
                  <a:cubicBezTo>
                    <a:pt x="14976" y="99"/>
                    <a:pt x="14983" y="110"/>
                    <a:pt x="14987" y="122"/>
                  </a:cubicBezTo>
                  <a:cubicBezTo>
                    <a:pt x="14992" y="135"/>
                    <a:pt x="14996" y="147"/>
                    <a:pt x="14999" y="160"/>
                  </a:cubicBezTo>
                  <a:cubicBezTo>
                    <a:pt x="15001" y="172"/>
                    <a:pt x="15003" y="185"/>
                    <a:pt x="15003" y="198"/>
                  </a:cubicBezTo>
                  <a:lnTo>
                    <a:pt x="15003" y="6205"/>
                  </a:lnTo>
                  <a:cubicBezTo>
                    <a:pt x="15003" y="6218"/>
                    <a:pt x="15001" y="6231"/>
                    <a:pt x="14999" y="6244"/>
                  </a:cubicBezTo>
                  <a:cubicBezTo>
                    <a:pt x="14996" y="6257"/>
                    <a:pt x="14992" y="6269"/>
                    <a:pt x="14987" y="6281"/>
                  </a:cubicBezTo>
                  <a:cubicBezTo>
                    <a:pt x="14983" y="6293"/>
                    <a:pt x="14976" y="6305"/>
                    <a:pt x="14969" y="6316"/>
                  </a:cubicBezTo>
                  <a:cubicBezTo>
                    <a:pt x="14962" y="6327"/>
                    <a:pt x="14954" y="6337"/>
                    <a:pt x="14944" y="6346"/>
                  </a:cubicBezTo>
                  <a:cubicBezTo>
                    <a:pt x="14935" y="6355"/>
                    <a:pt x="14925" y="6363"/>
                    <a:pt x="14914" y="6370"/>
                  </a:cubicBezTo>
                  <a:cubicBezTo>
                    <a:pt x="14904" y="6378"/>
                    <a:pt x="14892" y="6384"/>
                    <a:pt x="14880" y="6389"/>
                  </a:cubicBezTo>
                  <a:cubicBezTo>
                    <a:pt x="14868" y="6394"/>
                    <a:pt x="14856" y="6398"/>
                    <a:pt x="14843" y="6400"/>
                  </a:cubicBezTo>
                  <a:cubicBezTo>
                    <a:pt x="14830" y="6403"/>
                    <a:pt x="14817" y="6404"/>
                    <a:pt x="14804" y="6404"/>
                  </a:cubicBezTo>
                  <a:lnTo>
                    <a:pt x="198" y="6404"/>
                  </a:lnTo>
                  <a:cubicBezTo>
                    <a:pt x="185" y="6404"/>
                    <a:pt x="172" y="6403"/>
                    <a:pt x="159" y="6400"/>
                  </a:cubicBezTo>
                  <a:cubicBezTo>
                    <a:pt x="147" y="6398"/>
                    <a:pt x="134" y="6394"/>
                    <a:pt x="122" y="6389"/>
                  </a:cubicBezTo>
                  <a:cubicBezTo>
                    <a:pt x="110" y="6384"/>
                    <a:pt x="99" y="6378"/>
                    <a:pt x="88" y="6370"/>
                  </a:cubicBezTo>
                  <a:cubicBezTo>
                    <a:pt x="77" y="6363"/>
                    <a:pt x="67" y="6355"/>
                    <a:pt x="58" y="6346"/>
                  </a:cubicBezTo>
                  <a:cubicBezTo>
                    <a:pt x="49" y="6337"/>
                    <a:pt x="40" y="6327"/>
                    <a:pt x="33" y="6316"/>
                  </a:cubicBezTo>
                  <a:cubicBezTo>
                    <a:pt x="26" y="6305"/>
                    <a:pt x="20" y="6293"/>
                    <a:pt x="15" y="6281"/>
                  </a:cubicBezTo>
                  <a:cubicBezTo>
                    <a:pt x="10" y="6269"/>
                    <a:pt x="6" y="6257"/>
                    <a:pt x="4" y="6244"/>
                  </a:cubicBezTo>
                  <a:cubicBezTo>
                    <a:pt x="1" y="6231"/>
                    <a:pt x="0" y="6218"/>
                    <a:pt x="0" y="6205"/>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panose="02020603050405020304"/>
              </a:endParaRPr>
            </a:p>
          </p:txBody>
        </p:sp>
        <p:sp>
          <p:nvSpPr>
            <p:cNvPr id="6" name="文本框 5"/>
            <p:cNvSpPr txBox="1"/>
            <p:nvPr/>
          </p:nvSpPr>
          <p:spPr>
            <a:xfrm>
              <a:off x="650" y="2561"/>
              <a:ext cx="1545" cy="334"/>
            </a:xfrm>
            <a:prstGeom prst="rect">
              <a:avLst/>
            </a:prstGeom>
            <a:noFill/>
            <a:ln w="0">
              <a:noFill/>
            </a:ln>
          </p:spPr>
          <p:txBody>
            <a:bodyPr wrap="none" lIns="0" tIns="0" rIns="0" bIns="0" anchor="t">
              <a:noAutofit/>
            </a:bodyPr>
            <a:lstStyle/>
            <a:p>
              <a:r>
                <a:rPr lang="zh-CN" sz="1800" b="1" i="0" u="none" strike="noStrike">
                  <a:solidFill>
                    <a:srgbClr val="F9FAFB"/>
                  </a:solidFill>
                  <a:effectLst/>
                  <a:uFillTx/>
                  <a:latin typeface="Inter, &quot;Noto Sans SC&quot;, sans-serif"/>
                  <a:ea typeface="Inter, &quot;Noto Sans SC&quot;, sans-serif"/>
                </a:rPr>
                <a:t>情感分析</a:t>
              </a:r>
              <a:endParaRPr lang="en-US" sz="1800" b="0" u="none" strike="noStrike">
                <a:solidFill>
                  <a:srgbClr val="000000"/>
                </a:solidFill>
                <a:effectLst/>
                <a:uFillTx/>
                <a:latin typeface="Times New Roman" panose="02020603050405020304"/>
              </a:endParaRPr>
            </a:p>
          </p:txBody>
        </p:sp>
        <p:sp>
          <p:nvSpPr>
            <p:cNvPr id="7" name="文本框 6"/>
            <p:cNvSpPr txBox="1"/>
            <p:nvPr/>
          </p:nvSpPr>
          <p:spPr>
            <a:xfrm>
              <a:off x="772" y="3206"/>
              <a:ext cx="5502" cy="232"/>
            </a:xfrm>
            <a:prstGeom prst="rect">
              <a:avLst/>
            </a:prstGeom>
            <a:noFill/>
            <a:ln w="0">
              <a:noFill/>
            </a:ln>
          </p:spPr>
          <p:txBody>
            <a:bodyPr wrap="none" lIns="0" tIns="0" rIns="0" bIns="0" anchor="t">
              <a:noAutofit/>
            </a:bodyPr>
            <a:lstStyle/>
            <a:p>
              <a:r>
                <a:rPr lang="zh-CN" sz="1200" b="0" i="0" u="none" strike="noStrike" dirty="0">
                  <a:solidFill>
                    <a:srgbClr val="A855F7"/>
                  </a:solidFill>
                  <a:effectLst/>
                  <a:uFillTx/>
                  <a:latin typeface="Inter, &quot;Noto Sans SC&quot;, sans-serif"/>
                  <a:ea typeface="Inter, &quot;Noto Sans SC&quot;, sans-serif"/>
                </a:rPr>
                <a:t>正面情感：</a:t>
              </a:r>
              <a:r>
                <a:rPr lang="zh-CN" sz="1200" b="0" i="0" u="none" strike="noStrike" dirty="0">
                  <a:solidFill>
                    <a:srgbClr val="D1D5DB"/>
                  </a:solidFill>
                  <a:effectLst/>
                  <a:uFillTx/>
                  <a:latin typeface="Inter, &quot;Noto Sans SC&quot;, sans-serif"/>
                  <a:ea typeface="Inter, &quot;Noto Sans SC&quot;, sans-serif"/>
                </a:rPr>
                <a:t>科研突破、获奖时刻</a:t>
              </a:r>
              <a:r>
                <a:rPr lang="en-US" altLang="zh-CN" sz="1200" b="0" i="0" u="none" strike="noStrike" dirty="0">
                  <a:solidFill>
                    <a:schemeClr val="accent4">
                      <a:lumMod val="40000"/>
                      <a:lumOff val="60000"/>
                    </a:schemeClr>
                  </a:solidFill>
                  <a:effectLst/>
                  <a:uFillTx/>
                  <a:latin typeface="Inter, &quot;Noto Sans SC&quot;, sans-serif"/>
                  <a:ea typeface="Inter, &quot;Noto Sans SC&quot;, sans-serif"/>
                </a:rPr>
                <a:t>(</a:t>
              </a:r>
              <a:r>
                <a:rPr lang="zh-CN" altLang="en-US" sz="1200" b="0" i="0" u="none" strike="noStrike" dirty="0">
                  <a:solidFill>
                    <a:schemeClr val="accent4">
                      <a:lumMod val="40000"/>
                      <a:lumOff val="60000"/>
                    </a:schemeClr>
                  </a:solidFill>
                  <a:effectLst/>
                  <a:uFillTx/>
                  <a:latin typeface="Inter, &quot;Noto Sans SC&quot;, sans-serif"/>
                  <a:ea typeface="Inter, &quot;Noto Sans SC&quot;, sans-serif"/>
                </a:rPr>
                <a:t>发现镭元素、获诺贝尔奖</a:t>
              </a:r>
              <a:r>
                <a:rPr lang="en-US" altLang="zh-CN" sz="1200" b="0" i="0" u="none" strike="noStrike" dirty="0">
                  <a:solidFill>
                    <a:schemeClr val="accent4">
                      <a:lumMod val="40000"/>
                      <a:lumOff val="60000"/>
                    </a:schemeClr>
                  </a:solidFill>
                  <a:effectLst/>
                  <a:uFillTx/>
                  <a:latin typeface="Inter, &quot;Noto Sans SC&quot;, sans-serif"/>
                  <a:ea typeface="Inter, &quot;Noto Sans SC&quot;, sans-serif"/>
                </a:rPr>
                <a:t>)</a:t>
              </a:r>
              <a:endParaRPr lang="en-US" sz="1200" b="0" u="none" strike="noStrike" dirty="0">
                <a:solidFill>
                  <a:schemeClr val="accent4">
                    <a:lumMod val="40000"/>
                    <a:lumOff val="60000"/>
                  </a:schemeClr>
                </a:solidFill>
                <a:effectLst/>
                <a:uFillTx/>
                <a:latin typeface="Times New Roman" panose="02020603050405020304"/>
              </a:endParaRPr>
            </a:p>
          </p:txBody>
        </p:sp>
        <p:sp>
          <p:nvSpPr>
            <p:cNvPr id="8" name="文本框 7"/>
            <p:cNvSpPr txBox="1"/>
            <p:nvPr/>
          </p:nvSpPr>
          <p:spPr>
            <a:xfrm>
              <a:off x="772" y="3685"/>
              <a:ext cx="7649" cy="232"/>
            </a:xfrm>
            <a:prstGeom prst="rect">
              <a:avLst/>
            </a:prstGeom>
            <a:noFill/>
            <a:ln w="0">
              <a:noFill/>
            </a:ln>
          </p:spPr>
          <p:txBody>
            <a:bodyPr wrap="none" lIns="0" tIns="0" rIns="0" bIns="0" anchor="t">
              <a:noAutofit/>
            </a:bodyPr>
            <a:lstStyle/>
            <a:p>
              <a:r>
                <a:rPr lang="zh-CN" sz="1200" b="0" i="0" u="none" strike="noStrike" dirty="0">
                  <a:solidFill>
                    <a:srgbClr val="A855F7"/>
                  </a:solidFill>
                  <a:effectLst/>
                  <a:uFillTx/>
                  <a:latin typeface="Inter, &quot;Noto Sans SC&quot;, sans-serif"/>
                  <a:ea typeface="Inter, &quot;Noto Sans SC&quot;, sans-serif"/>
                </a:rPr>
                <a:t>中性情感：</a:t>
              </a:r>
              <a:r>
                <a:rPr lang="zh-CN" sz="1200" b="0" i="0" u="none" strike="noStrike" dirty="0">
                  <a:solidFill>
                    <a:srgbClr val="D1D5DB"/>
                  </a:solidFill>
                  <a:effectLst/>
                  <a:uFillTx/>
                  <a:latin typeface="Inter, &quot;Noto Sans SC&quot;, sans-serif"/>
                  <a:ea typeface="Inter, &quot;Noto Sans SC&quot;, sans-serif"/>
                </a:rPr>
                <a:t>日常工作、学术交流</a:t>
              </a:r>
              <a:r>
                <a:rPr lang="en-US" altLang="zh-CN" sz="1200" dirty="0">
                  <a:solidFill>
                    <a:schemeClr val="accent4">
                      <a:lumMod val="40000"/>
                      <a:lumOff val="60000"/>
                    </a:schemeClr>
                  </a:solidFill>
                  <a:latin typeface="Inter, &quot;Noto Sans SC&quot;, sans-serif"/>
                </a:rPr>
                <a:t>(</a:t>
              </a:r>
              <a:r>
                <a:rPr lang="zh-CN" altLang="en-US" sz="1200" dirty="0">
                  <a:solidFill>
                    <a:schemeClr val="accent4">
                      <a:lumMod val="40000"/>
                      <a:lumOff val="60000"/>
                    </a:schemeClr>
                  </a:solidFill>
                  <a:latin typeface="Inter, &quot;Noto Sans SC&quot;, sans-serif"/>
                </a:rPr>
                <a:t>理化学校实验室研究、</a:t>
              </a:r>
            </a:p>
            <a:p>
              <a:r>
                <a:rPr lang="zh-CN" altLang="en-US" sz="1200" dirty="0">
                  <a:solidFill>
                    <a:schemeClr val="accent4">
                      <a:lumMod val="40000"/>
                      <a:lumOff val="60000"/>
                    </a:schemeClr>
                  </a:solidFill>
                  <a:latin typeface="Inter, &quot;Noto Sans SC&quot;, sans-serif"/>
                </a:rPr>
                <a:t> </a:t>
              </a:r>
              <a:r>
                <a:rPr lang="en-US" altLang="zh-CN" sz="1200" dirty="0">
                  <a:solidFill>
                    <a:schemeClr val="accent4">
                      <a:lumMod val="40000"/>
                      <a:lumOff val="60000"/>
                    </a:schemeClr>
                  </a:solidFill>
                  <a:latin typeface="Inter, &quot;Noto Sans SC&quot;, sans-serif"/>
                </a:rPr>
                <a:t>                 </a:t>
              </a:r>
              <a:r>
                <a:rPr lang="zh-CN" altLang="en-US" sz="1200" dirty="0">
                  <a:solidFill>
                    <a:schemeClr val="accent4">
                      <a:lumMod val="40000"/>
                      <a:lumOff val="60000"/>
                    </a:schemeClr>
                  </a:solidFill>
                  <a:latin typeface="Inter, &quot;Noto Sans SC&quot;, sans-serif"/>
                </a:rPr>
                <a:t>与全球科学家的学术通信</a:t>
              </a:r>
              <a:r>
                <a:rPr lang="en-US" altLang="zh-CN" sz="1200" dirty="0">
                  <a:solidFill>
                    <a:schemeClr val="accent4">
                      <a:lumMod val="40000"/>
                      <a:lumOff val="60000"/>
                    </a:schemeClr>
                  </a:solidFill>
                  <a:latin typeface="Inter, &quot;Noto Sans SC&quot;, sans-serif"/>
                </a:rPr>
                <a:t>)</a:t>
              </a:r>
              <a:endParaRPr lang="en-US" sz="1200" dirty="0">
                <a:solidFill>
                  <a:schemeClr val="accent4">
                    <a:lumMod val="40000"/>
                    <a:lumOff val="60000"/>
                  </a:schemeClr>
                </a:solidFill>
                <a:latin typeface="Inter, &quot;Noto Sans SC&quot;, sans-serif"/>
              </a:endParaRPr>
            </a:p>
          </p:txBody>
        </p:sp>
        <p:sp>
          <p:nvSpPr>
            <p:cNvPr id="9" name="文本框 8"/>
            <p:cNvSpPr txBox="1"/>
            <p:nvPr/>
          </p:nvSpPr>
          <p:spPr>
            <a:xfrm>
              <a:off x="770" y="4487"/>
              <a:ext cx="5287" cy="232"/>
            </a:xfrm>
            <a:prstGeom prst="rect">
              <a:avLst/>
            </a:prstGeom>
            <a:noFill/>
            <a:ln w="0">
              <a:noFill/>
            </a:ln>
          </p:spPr>
          <p:txBody>
            <a:bodyPr wrap="none" lIns="0" tIns="0" rIns="0" bIns="0" anchor="t">
              <a:noAutofit/>
            </a:bodyPr>
            <a:lstStyle/>
            <a:p>
              <a:r>
                <a:rPr lang="zh-CN" sz="1200" b="0" i="0" u="none" strike="noStrike" dirty="0">
                  <a:solidFill>
                    <a:srgbClr val="A855F7"/>
                  </a:solidFill>
                  <a:effectLst/>
                  <a:uFillTx/>
                  <a:latin typeface="Inter, &quot;Noto Sans SC&quot;, sans-serif"/>
                  <a:ea typeface="Inter, &quot;Noto Sans SC&quot;, sans-serif"/>
                </a:rPr>
                <a:t>负面情感：</a:t>
              </a:r>
              <a:r>
                <a:rPr lang="zh-CN" sz="1200" b="0" i="0" u="none" strike="noStrike" dirty="0">
                  <a:solidFill>
                    <a:srgbClr val="D1D5DB"/>
                  </a:solidFill>
                  <a:effectLst/>
                  <a:uFillTx/>
                  <a:latin typeface="Inter, &quot;Noto Sans SC&quot;, sans-serif"/>
                  <a:ea typeface="Inter, &quot;Noto Sans SC&quot;, sans-serif"/>
                </a:rPr>
                <a:t>实验挫折、社会偏⻅</a:t>
              </a:r>
              <a:r>
                <a:rPr lang="en-US" altLang="zh-CN" sz="1200" dirty="0">
                  <a:solidFill>
                    <a:schemeClr val="accent4">
                      <a:lumMod val="40000"/>
                      <a:lumOff val="60000"/>
                    </a:schemeClr>
                  </a:solidFill>
                  <a:latin typeface="Inter, &quot;Noto Sans SC&quot;, sans-serif"/>
                </a:rPr>
                <a:t>(</a:t>
              </a:r>
              <a:r>
                <a:rPr lang="zh-CN" altLang="en-US" sz="1200" dirty="0">
                  <a:solidFill>
                    <a:schemeClr val="accent4">
                      <a:lumMod val="40000"/>
                      <a:lumOff val="60000"/>
                    </a:schemeClr>
                  </a:solidFill>
                  <a:latin typeface="Inter, &quot;Noto Sans SC&quot;, sans-serif"/>
                </a:rPr>
                <a:t>放射性伤害、</a:t>
              </a:r>
              <a:r>
                <a:rPr lang="zh-CN" altLang="en-US" sz="1200" dirty="0">
                  <a:solidFill>
                    <a:srgbClr val="FF0000"/>
                  </a:solidFill>
                  <a:latin typeface="Inter, &quot;Noto Sans SC&quot;, sans-serif"/>
                </a:rPr>
                <a:t>性别歧视</a:t>
              </a:r>
              <a:r>
                <a:rPr lang="en-US" altLang="zh-CN" sz="1200" dirty="0">
                  <a:solidFill>
                    <a:schemeClr val="accent4">
                      <a:lumMod val="40000"/>
                      <a:lumOff val="60000"/>
                    </a:schemeClr>
                  </a:solidFill>
                  <a:latin typeface="Inter, &quot;Noto Sans SC&quot;, sans-serif"/>
                </a:rPr>
                <a:t>)</a:t>
              </a:r>
              <a:endParaRPr lang="en-US" sz="1200" dirty="0">
                <a:solidFill>
                  <a:schemeClr val="accent4">
                    <a:lumMod val="40000"/>
                    <a:lumOff val="60000"/>
                  </a:schemeClr>
                </a:solidFill>
                <a:latin typeface="Inter, &quot;Noto Sans SC&quot;, sans-serif"/>
              </a:endParaRPr>
            </a:p>
          </p:txBody>
        </p:sp>
      </p:grpSp>
      <p:sp>
        <p:nvSpPr>
          <p:cNvPr id="12" name="任意多边形 11"/>
          <p:cNvSpPr/>
          <p:nvPr/>
        </p:nvSpPr>
        <p:spPr>
          <a:xfrm>
            <a:off x="179070" y="3364230"/>
            <a:ext cx="4968240" cy="1588770"/>
          </a:xfrm>
          <a:custGeom>
            <a:avLst/>
            <a:gdLst/>
            <a:ahLst/>
            <a:cxnLst/>
            <a:rect l="0" t="0" r="r" b="b"/>
            <a:pathLst>
              <a:path w="15003" h="6404">
                <a:moveTo>
                  <a:pt x="0" y="6206"/>
                </a:moveTo>
                <a:lnTo>
                  <a:pt x="0" y="199"/>
                </a:lnTo>
                <a:cubicBezTo>
                  <a:pt x="0" y="186"/>
                  <a:pt x="1" y="173"/>
                  <a:pt x="4" y="160"/>
                </a:cubicBezTo>
                <a:cubicBezTo>
                  <a:pt x="6" y="147"/>
                  <a:pt x="10" y="135"/>
                  <a:pt x="15" y="123"/>
                </a:cubicBezTo>
                <a:cubicBezTo>
                  <a:pt x="20" y="111"/>
                  <a:pt x="26" y="99"/>
                  <a:pt x="33" y="89"/>
                </a:cubicBezTo>
                <a:cubicBezTo>
                  <a:pt x="40" y="78"/>
                  <a:pt x="49" y="68"/>
                  <a:pt x="58" y="58"/>
                </a:cubicBezTo>
                <a:cubicBezTo>
                  <a:pt x="67" y="49"/>
                  <a:pt x="77" y="41"/>
                  <a:pt x="88" y="34"/>
                </a:cubicBezTo>
                <a:cubicBezTo>
                  <a:pt x="99" y="27"/>
                  <a:pt x="110" y="20"/>
                  <a:pt x="122" y="15"/>
                </a:cubicBezTo>
                <a:cubicBezTo>
                  <a:pt x="134" y="10"/>
                  <a:pt x="147" y="7"/>
                  <a:pt x="159" y="4"/>
                </a:cubicBezTo>
                <a:cubicBezTo>
                  <a:pt x="172" y="2"/>
                  <a:pt x="185" y="0"/>
                  <a:pt x="198" y="0"/>
                </a:cubicBezTo>
                <a:lnTo>
                  <a:pt x="14804" y="0"/>
                </a:lnTo>
                <a:cubicBezTo>
                  <a:pt x="14817" y="0"/>
                  <a:pt x="14830" y="2"/>
                  <a:pt x="14843" y="4"/>
                </a:cubicBezTo>
                <a:cubicBezTo>
                  <a:pt x="14856" y="7"/>
                  <a:pt x="14868" y="10"/>
                  <a:pt x="14880" y="15"/>
                </a:cubicBezTo>
                <a:cubicBezTo>
                  <a:pt x="14892" y="20"/>
                  <a:pt x="14904" y="27"/>
                  <a:pt x="14914" y="34"/>
                </a:cubicBezTo>
                <a:cubicBezTo>
                  <a:pt x="14925" y="41"/>
                  <a:pt x="14935" y="49"/>
                  <a:pt x="14944" y="58"/>
                </a:cubicBezTo>
                <a:cubicBezTo>
                  <a:pt x="14954" y="68"/>
                  <a:pt x="14962" y="78"/>
                  <a:pt x="14969" y="89"/>
                </a:cubicBezTo>
                <a:cubicBezTo>
                  <a:pt x="14976" y="99"/>
                  <a:pt x="14983" y="111"/>
                  <a:pt x="14987" y="123"/>
                </a:cubicBezTo>
                <a:cubicBezTo>
                  <a:pt x="14992" y="135"/>
                  <a:pt x="14996" y="147"/>
                  <a:pt x="14999" y="160"/>
                </a:cubicBezTo>
                <a:cubicBezTo>
                  <a:pt x="15001" y="173"/>
                  <a:pt x="15003" y="186"/>
                  <a:pt x="15003" y="199"/>
                </a:cubicBezTo>
                <a:lnTo>
                  <a:pt x="15003" y="6206"/>
                </a:lnTo>
                <a:cubicBezTo>
                  <a:pt x="15003" y="6219"/>
                  <a:pt x="15001" y="6232"/>
                  <a:pt x="14999" y="6245"/>
                </a:cubicBezTo>
                <a:cubicBezTo>
                  <a:pt x="14996" y="6257"/>
                  <a:pt x="14992" y="6270"/>
                  <a:pt x="14987" y="6282"/>
                </a:cubicBezTo>
                <a:cubicBezTo>
                  <a:pt x="14983" y="6294"/>
                  <a:pt x="14976" y="6305"/>
                  <a:pt x="14969" y="6316"/>
                </a:cubicBezTo>
                <a:cubicBezTo>
                  <a:pt x="14962" y="6327"/>
                  <a:pt x="14954" y="6337"/>
                  <a:pt x="14944" y="6346"/>
                </a:cubicBezTo>
                <a:cubicBezTo>
                  <a:pt x="14935" y="6355"/>
                  <a:pt x="14925" y="6364"/>
                  <a:pt x="14914" y="6371"/>
                </a:cubicBezTo>
                <a:cubicBezTo>
                  <a:pt x="14904" y="6378"/>
                  <a:pt x="14892" y="6384"/>
                  <a:pt x="14880" y="6389"/>
                </a:cubicBezTo>
                <a:cubicBezTo>
                  <a:pt x="14868" y="6394"/>
                  <a:pt x="14856" y="6398"/>
                  <a:pt x="14843" y="6400"/>
                </a:cubicBezTo>
                <a:cubicBezTo>
                  <a:pt x="14830" y="6403"/>
                  <a:pt x="14817" y="6404"/>
                  <a:pt x="14804" y="6404"/>
                </a:cubicBezTo>
                <a:lnTo>
                  <a:pt x="198" y="6404"/>
                </a:lnTo>
                <a:cubicBezTo>
                  <a:pt x="185" y="6404"/>
                  <a:pt x="172" y="6403"/>
                  <a:pt x="159" y="6400"/>
                </a:cubicBezTo>
                <a:cubicBezTo>
                  <a:pt x="147" y="6398"/>
                  <a:pt x="134" y="6394"/>
                  <a:pt x="122" y="6389"/>
                </a:cubicBezTo>
                <a:cubicBezTo>
                  <a:pt x="110" y="6384"/>
                  <a:pt x="99" y="6378"/>
                  <a:pt x="88" y="6371"/>
                </a:cubicBezTo>
                <a:cubicBezTo>
                  <a:pt x="77" y="6364"/>
                  <a:pt x="67" y="6355"/>
                  <a:pt x="58" y="6346"/>
                </a:cubicBezTo>
                <a:cubicBezTo>
                  <a:pt x="49" y="6337"/>
                  <a:pt x="40" y="6327"/>
                  <a:pt x="33" y="6316"/>
                </a:cubicBezTo>
                <a:cubicBezTo>
                  <a:pt x="26" y="6305"/>
                  <a:pt x="20" y="6294"/>
                  <a:pt x="15" y="6282"/>
                </a:cubicBezTo>
                <a:cubicBezTo>
                  <a:pt x="10" y="6270"/>
                  <a:pt x="6" y="6257"/>
                  <a:pt x="4" y="6245"/>
                </a:cubicBezTo>
                <a:cubicBezTo>
                  <a:pt x="1" y="6232"/>
                  <a:pt x="0" y="6219"/>
                  <a:pt x="0" y="6206"/>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panose="02020603050405020304"/>
            </a:endParaRPr>
          </a:p>
        </p:txBody>
      </p:sp>
      <p:sp>
        <p:nvSpPr>
          <p:cNvPr id="224" name="文本框 223"/>
          <p:cNvSpPr txBox="1"/>
          <p:nvPr/>
        </p:nvSpPr>
        <p:spPr>
          <a:xfrm>
            <a:off x="412750" y="3642995"/>
            <a:ext cx="1106170" cy="265430"/>
          </a:xfrm>
          <a:prstGeom prst="rect">
            <a:avLst/>
          </a:prstGeom>
          <a:noFill/>
          <a:ln w="0">
            <a:noFill/>
          </a:ln>
        </p:spPr>
        <p:txBody>
          <a:bodyPr wrap="none" lIns="0" tIns="0" rIns="0" bIns="0" anchor="t">
            <a:spAutoFit/>
          </a:bodyPr>
          <a:lstStyle/>
          <a:p>
            <a:r>
              <a:rPr lang="zh-CN" sz="1800" b="1" i="0" u="none" strike="noStrike">
                <a:solidFill>
                  <a:srgbClr val="F9FAFB"/>
                </a:solidFill>
                <a:effectLst/>
                <a:uFillTx/>
                <a:latin typeface="Inter, &quot;Noto Sans SC&quot;, sans-serif"/>
                <a:ea typeface="Inter, &quot;Noto Sans SC&quot;, sans-serif"/>
              </a:rPr>
              <a:t>人际关系</a:t>
            </a:r>
            <a:endParaRPr lang="en-US" sz="1800" b="0" u="none" strike="noStrike">
              <a:solidFill>
                <a:srgbClr val="000000"/>
              </a:solidFill>
              <a:effectLst/>
              <a:uFillTx/>
              <a:latin typeface="Times New Roman" panose="02020603050405020304"/>
            </a:endParaRPr>
          </a:p>
        </p:txBody>
      </p:sp>
      <p:sp>
        <p:nvSpPr>
          <p:cNvPr id="225" name="文本框 224"/>
          <p:cNvSpPr txBox="1"/>
          <p:nvPr/>
        </p:nvSpPr>
        <p:spPr>
          <a:xfrm>
            <a:off x="488950" y="4142105"/>
            <a:ext cx="1341120" cy="179070"/>
          </a:xfrm>
          <a:prstGeom prst="rect">
            <a:avLst/>
          </a:prstGeom>
          <a:noFill/>
          <a:ln w="0">
            <a:noFill/>
          </a:ln>
        </p:spPr>
        <p:txBody>
          <a:bodyPr wrap="none" lIns="0" tIns="0" rIns="0" bIns="0" anchor="t">
            <a:spAutoFit/>
          </a:bodyPr>
          <a:lstStyle/>
          <a:p>
            <a:r>
              <a:rPr lang="zh-CN" sz="1200" b="0" i="0" u="none" strike="noStrike">
                <a:solidFill>
                  <a:srgbClr val="A855F7"/>
                </a:solidFill>
                <a:effectLst/>
                <a:uFillTx/>
                <a:latin typeface="Inter, &quot;Noto Sans SC&quot;, sans-serif"/>
                <a:ea typeface="Inter, &quot;Noto Sans SC&quot;, sans-serif"/>
              </a:rPr>
              <a:t>核心关系：</a:t>
            </a:r>
            <a:r>
              <a:rPr lang="zh-CN" sz="1200" b="0" i="0" u="none" strike="noStrike">
                <a:solidFill>
                  <a:srgbClr val="D1D5DB"/>
                </a:solidFill>
                <a:effectLst/>
                <a:uFillTx/>
                <a:latin typeface="Inter, &quot;Noto Sans SC&quot;, sans-serif"/>
                <a:ea typeface="Inter, &quot;Noto Sans SC&quot;, sans-serif"/>
              </a:rPr>
              <a:t>皮埃尔</a:t>
            </a:r>
            <a:endParaRPr lang="en-US" sz="1200" b="0" u="none" strike="noStrike">
              <a:solidFill>
                <a:srgbClr val="000000"/>
              </a:solidFill>
              <a:effectLst/>
              <a:uFillTx/>
              <a:latin typeface="Times New Roman" panose="02020603050405020304"/>
            </a:endParaRPr>
          </a:p>
        </p:txBody>
      </p:sp>
      <p:sp>
        <p:nvSpPr>
          <p:cNvPr id="226" name="文本框 225"/>
          <p:cNvSpPr txBox="1"/>
          <p:nvPr/>
        </p:nvSpPr>
        <p:spPr>
          <a:xfrm>
            <a:off x="1708150" y="4145915"/>
            <a:ext cx="151765" cy="170815"/>
          </a:xfrm>
          <a:prstGeom prst="rect">
            <a:avLst/>
          </a:prstGeom>
          <a:noFill/>
          <a:ln w="0">
            <a:noFill/>
          </a:ln>
        </p:spPr>
        <p:txBody>
          <a:bodyPr wrap="none" lIns="0" tIns="0" rIns="0" bIns="0" anchor="t">
            <a:spAutoFit/>
          </a:bodyPr>
          <a:lstStyle/>
          <a:p>
            <a:r>
              <a:rPr lang="en-US" sz="1200" b="0" i="0" u="none" strike="noStrike">
                <a:solidFill>
                  <a:srgbClr val="D1D5DB"/>
                </a:solidFill>
                <a:effectLst/>
                <a:uFillTx/>
                <a:latin typeface="Inter, &quot;Noto Sans SC&quot;, sans-serif"/>
                <a:ea typeface="Inter, &quot;Noto Sans SC&quot;, sans-serif"/>
              </a:rPr>
              <a:t>·</a:t>
            </a:r>
            <a:endParaRPr lang="en-US" sz="1200" b="0" u="none" strike="noStrike">
              <a:solidFill>
                <a:srgbClr val="000000"/>
              </a:solidFill>
              <a:effectLst/>
              <a:uFillTx/>
              <a:latin typeface="Times New Roman" panose="02020603050405020304"/>
            </a:endParaRPr>
          </a:p>
        </p:txBody>
      </p:sp>
      <p:sp>
        <p:nvSpPr>
          <p:cNvPr id="227" name="文本框 226"/>
          <p:cNvSpPr txBox="1"/>
          <p:nvPr/>
        </p:nvSpPr>
        <p:spPr>
          <a:xfrm>
            <a:off x="1750695" y="4142105"/>
            <a:ext cx="762000" cy="179070"/>
          </a:xfrm>
          <a:prstGeom prst="rect">
            <a:avLst/>
          </a:prstGeom>
          <a:noFill/>
          <a:ln w="0">
            <a:noFill/>
          </a:ln>
        </p:spPr>
        <p:txBody>
          <a:bodyPr wrap="none" lIns="0" tIns="0" rIns="0" bIns="0" anchor="t">
            <a:spAutoFit/>
          </a:bodyPr>
          <a:lstStyle/>
          <a:p>
            <a:r>
              <a:rPr lang="zh-CN" sz="1200" b="0" i="0" u="none" strike="noStrike">
                <a:solidFill>
                  <a:srgbClr val="D1D5DB"/>
                </a:solidFill>
                <a:effectLst/>
                <a:uFillTx/>
                <a:latin typeface="Inter, &quot;Noto Sans SC&quot;, sans-serif"/>
                <a:ea typeface="Inter, &quot;Noto Sans SC&quot;, sans-serif"/>
              </a:rPr>
              <a:t>居里（丈夫</a:t>
            </a:r>
            <a:endParaRPr lang="en-US" sz="1200" b="0" u="none" strike="noStrike">
              <a:solidFill>
                <a:srgbClr val="000000"/>
              </a:solidFill>
              <a:effectLst/>
              <a:uFillTx/>
              <a:latin typeface="Times New Roman" panose="02020603050405020304"/>
            </a:endParaRPr>
          </a:p>
        </p:txBody>
      </p:sp>
      <p:sp>
        <p:nvSpPr>
          <p:cNvPr id="228" name="文本框 227"/>
          <p:cNvSpPr txBox="1"/>
          <p:nvPr/>
        </p:nvSpPr>
        <p:spPr>
          <a:xfrm>
            <a:off x="2512695" y="4145915"/>
            <a:ext cx="151765" cy="170815"/>
          </a:xfrm>
          <a:prstGeom prst="rect">
            <a:avLst/>
          </a:prstGeom>
          <a:noFill/>
          <a:ln w="0">
            <a:noFill/>
          </a:ln>
        </p:spPr>
        <p:txBody>
          <a:bodyPr wrap="none" lIns="0" tIns="0" rIns="0" bIns="0" anchor="t">
            <a:spAutoFit/>
          </a:bodyPr>
          <a:lstStyle/>
          <a:p>
            <a:r>
              <a:rPr lang="en-US" sz="1200" b="0" i="0" u="none" strike="noStrike">
                <a:solidFill>
                  <a:srgbClr val="D1D5DB"/>
                </a:solidFill>
                <a:effectLst/>
                <a:uFillTx/>
                <a:latin typeface="Inter, &quot;Noto Sans SC&quot;, sans-serif"/>
                <a:ea typeface="Inter, &quot;Noto Sans SC&quot;, sans-serif"/>
              </a:rPr>
              <a:t>/</a:t>
            </a:r>
            <a:endParaRPr lang="en-US" sz="1200" b="0" u="none" strike="noStrike">
              <a:solidFill>
                <a:srgbClr val="000000"/>
              </a:solidFill>
              <a:effectLst/>
              <a:uFillTx/>
              <a:latin typeface="Times New Roman" panose="02020603050405020304"/>
            </a:endParaRPr>
          </a:p>
        </p:txBody>
      </p:sp>
      <p:sp>
        <p:nvSpPr>
          <p:cNvPr id="229" name="文本框 228"/>
          <p:cNvSpPr txBox="1"/>
          <p:nvPr/>
        </p:nvSpPr>
        <p:spPr>
          <a:xfrm>
            <a:off x="2555240" y="4142105"/>
            <a:ext cx="1874520" cy="179070"/>
          </a:xfrm>
          <a:prstGeom prst="rect">
            <a:avLst/>
          </a:prstGeom>
          <a:noFill/>
          <a:ln w="0">
            <a:noFill/>
          </a:ln>
        </p:spPr>
        <p:txBody>
          <a:bodyPr wrap="none" lIns="0" tIns="0" rIns="0" bIns="0" anchor="t">
            <a:spAutoFit/>
          </a:bodyPr>
          <a:lstStyle/>
          <a:p>
            <a:r>
              <a:rPr lang="zh-CN" sz="1200" b="0" i="0" u="none" strike="noStrike">
                <a:solidFill>
                  <a:srgbClr val="D1D5DB"/>
                </a:solidFill>
                <a:effectLst/>
                <a:uFillTx/>
                <a:latin typeface="Inter, &quot;Noto Sans SC&quot;, sans-serif"/>
                <a:ea typeface="Inter, &quot;Noto Sans SC&quot;, sans-serif"/>
              </a:rPr>
              <a:t>合作者）、爱因斯坦（朋友）</a:t>
            </a:r>
            <a:endParaRPr lang="en-US" sz="1200" b="0" u="none" strike="noStrike">
              <a:solidFill>
                <a:srgbClr val="000000"/>
              </a:solidFill>
              <a:effectLst/>
              <a:uFillTx/>
              <a:latin typeface="Times New Roman" panose="02020603050405020304"/>
            </a:endParaRPr>
          </a:p>
        </p:txBody>
      </p:sp>
      <p:sp>
        <p:nvSpPr>
          <p:cNvPr id="231" name="文本框 230"/>
          <p:cNvSpPr txBox="1"/>
          <p:nvPr/>
        </p:nvSpPr>
        <p:spPr>
          <a:xfrm>
            <a:off x="488950" y="4504055"/>
            <a:ext cx="3017520" cy="179070"/>
          </a:xfrm>
          <a:prstGeom prst="rect">
            <a:avLst/>
          </a:prstGeom>
          <a:noFill/>
          <a:ln w="0">
            <a:noFill/>
          </a:ln>
        </p:spPr>
        <p:txBody>
          <a:bodyPr wrap="none" lIns="0" tIns="0" rIns="0" bIns="0" anchor="t">
            <a:spAutoFit/>
          </a:bodyPr>
          <a:lstStyle/>
          <a:p>
            <a:r>
              <a:rPr lang="zh-CN" sz="1200" b="0" i="0" u="none" strike="noStrike">
                <a:solidFill>
                  <a:srgbClr val="A855F7"/>
                </a:solidFill>
                <a:effectLst/>
                <a:uFillTx/>
                <a:latin typeface="Inter, &quot;Noto Sans SC&quot;, sans-serif"/>
                <a:ea typeface="Inter, &quot;Noto Sans SC&quot;, sans-serif"/>
              </a:rPr>
              <a:t>网络特征：</a:t>
            </a:r>
            <a:r>
              <a:rPr lang="zh-CN" sz="1200" b="0" i="0" u="none" strike="noStrike">
                <a:solidFill>
                  <a:srgbClr val="D1D5DB"/>
                </a:solidFill>
                <a:effectLst/>
                <a:uFillTx/>
                <a:latin typeface="Inter, &quot;Noto Sans SC&quot;, sans-serif"/>
                <a:ea typeface="Inter, &quot;Noto Sans SC&quot;, sans-serif"/>
              </a:rPr>
              <a:t>国际合作广泛，学术影响力强</a:t>
            </a:r>
            <a:endParaRPr lang="en-US" sz="1200" b="0" u="none" strike="noStrike">
              <a:solidFill>
                <a:srgbClr val="000000"/>
              </a:solidFill>
              <a:effectLst/>
              <a:uFillTx/>
              <a:latin typeface="Times New Roman" panose="02020603050405020304"/>
            </a:endParaRPr>
          </a:p>
        </p:txBody>
      </p:sp>
      <p:sp>
        <p:nvSpPr>
          <p:cNvPr id="13" name="文本框 12"/>
          <p:cNvSpPr txBox="1"/>
          <p:nvPr/>
        </p:nvSpPr>
        <p:spPr>
          <a:xfrm>
            <a:off x="1207135" y="3828415"/>
            <a:ext cx="2365375" cy="275590"/>
          </a:xfrm>
          <a:prstGeom prst="rect">
            <a:avLst/>
          </a:prstGeom>
          <a:noFill/>
        </p:spPr>
        <p:txBody>
          <a:bodyPr wrap="square">
            <a:spAutoFit/>
          </a:bodyPr>
          <a:lstStyle/>
          <a:p>
            <a:r>
              <a:rPr lang="zh-CN" altLang="en-US" sz="1200" dirty="0">
                <a:solidFill>
                  <a:srgbClr val="FF0000"/>
                </a:solidFill>
                <a:latin typeface="Inter, &quot;Noto Sans SC&quot;, sans-serif"/>
              </a:rPr>
              <a:t> “夫妻档科研相互支持” 现象</a:t>
            </a:r>
          </a:p>
        </p:txBody>
      </p:sp>
      <p:sp>
        <p:nvSpPr>
          <p:cNvPr id="14" name="文本框 13"/>
          <p:cNvSpPr txBox="1"/>
          <p:nvPr/>
        </p:nvSpPr>
        <p:spPr>
          <a:xfrm>
            <a:off x="3506470" y="3828415"/>
            <a:ext cx="2078355" cy="276860"/>
          </a:xfrm>
          <a:prstGeom prst="rect">
            <a:avLst/>
          </a:prstGeom>
          <a:noFill/>
        </p:spPr>
        <p:txBody>
          <a:bodyPr wrap="square">
            <a:spAutoFit/>
          </a:bodyPr>
          <a:lstStyle/>
          <a:p>
            <a:r>
              <a:rPr lang="zh-CN" altLang="en-US" sz="1200" dirty="0">
                <a:solidFill>
                  <a:srgbClr val="FF0000"/>
                </a:solidFill>
                <a:latin typeface="Inter, &quot;Noto Sans SC&quot;, sans-serif"/>
              </a:rPr>
              <a:t>国际学术圈影响力</a:t>
            </a:r>
          </a:p>
        </p:txBody>
      </p:sp>
      <p:pic>
        <p:nvPicPr>
          <p:cNvPr id="230" name="图片 229"/>
          <p:cNvPicPr/>
          <p:nvPr/>
        </p:nvPicPr>
        <p:blipFill>
          <a:blip r:embed="rId3"/>
          <a:stretch>
            <a:fillRect/>
          </a:stretch>
        </p:blipFill>
        <p:spPr>
          <a:xfrm>
            <a:off x="5292090" y="1563370"/>
            <a:ext cx="3683000" cy="3357880"/>
          </a:xfrm>
          <a:prstGeom prst="rect">
            <a:avLst/>
          </a:prstGeom>
          <a:noFill/>
          <a:ln w="0">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占位符 41"/>
          <p:cNvSpPr>
            <a:spLocks noGrp="1"/>
          </p:cNvSpPr>
          <p:nvPr>
            <p:ph type="body" sz="quarter" idx="10"/>
          </p:nvPr>
        </p:nvSpPr>
        <p:spPr/>
        <p:txBody>
          <a:bodyPr/>
          <a:lstStyle/>
          <a:p>
            <a:r>
              <a:rPr lang="zh-CN" altLang="en-US" dirty="0"/>
              <a:t>目前现状</a:t>
            </a:r>
          </a:p>
        </p:txBody>
      </p:sp>
      <p:sp>
        <p:nvSpPr>
          <p:cNvPr id="32" name="文本框 31"/>
          <p:cNvSpPr txBox="1"/>
          <p:nvPr/>
        </p:nvSpPr>
        <p:spPr>
          <a:xfrm>
            <a:off x="323215" y="771525"/>
            <a:ext cx="3829050" cy="427355"/>
          </a:xfrm>
          <a:prstGeom prst="rect">
            <a:avLst/>
          </a:prstGeom>
          <a:noFill/>
          <a:ln w="0">
            <a:noFill/>
          </a:ln>
        </p:spPr>
        <p:txBody>
          <a:bodyPr wrap="none" lIns="0" tIns="0" rIns="0" bIns="0" anchor="t">
            <a:noAutofit/>
          </a:bodyPr>
          <a:lstStyle/>
          <a:p>
            <a:pPr algn="l"/>
            <a:r>
              <a:rPr lang="zh-CN" sz="3000" b="1">
                <a:solidFill>
                  <a:schemeClr val="tx1"/>
                </a:solidFill>
                <a:effectLst/>
                <a:uFillTx/>
                <a:latin typeface="微软雅黑" panose="020B0503020204020204" pitchFamily="34" charset="-122"/>
                <a:ea typeface="微软雅黑" panose="020B0503020204020204" pitchFamily="34" charset="-122"/>
                <a:sym typeface="+mn-ea"/>
              </a:rPr>
              <a:t>屠呦呦案例深度分析</a:t>
            </a:r>
            <a:endParaRPr lang="en-US" sz="3000" b="0" u="none" strike="noStrike">
              <a:solidFill>
                <a:schemeClr val="tx1"/>
              </a:solidFill>
              <a:effectLst/>
              <a:uFillTx/>
              <a:latin typeface="微软雅黑" panose="020B0503020204020204" pitchFamily="34" charset="-122"/>
              <a:ea typeface="微软雅黑" panose="020B0503020204020204" pitchFamily="34" charset="-122"/>
            </a:endParaRPr>
          </a:p>
          <a:p>
            <a:pPr algn="l"/>
            <a:endParaRPr lang="en-US" sz="3000" b="0" i="0" u="none" strike="noStrike">
              <a:solidFill>
                <a:schemeClr val="tx1"/>
              </a:solidFill>
              <a:effectLst/>
              <a:uFillTx/>
              <a:latin typeface="微软雅黑" panose="020B0503020204020204" pitchFamily="34" charset="-122"/>
              <a:ea typeface="微软雅黑" panose="020B0503020204020204" pitchFamily="34" charset="-122"/>
              <a:sym typeface="+mn-ea"/>
            </a:endParaRPr>
          </a:p>
        </p:txBody>
      </p:sp>
      <p:sp>
        <p:nvSpPr>
          <p:cNvPr id="124" name="任意多边形 123"/>
          <p:cNvSpPr/>
          <p:nvPr/>
        </p:nvSpPr>
        <p:spPr>
          <a:xfrm>
            <a:off x="-108310" y="1288930"/>
            <a:ext cx="11278080" cy="19440"/>
          </a:xfrm>
          <a:custGeom>
            <a:avLst/>
            <a:gdLst/>
            <a:ahLst/>
            <a:cxnLst/>
            <a:rect l="0" t="0" r="r" b="b"/>
            <a:pathLst>
              <a:path w="31328" h="54">
                <a:moveTo>
                  <a:pt x="0" y="0"/>
                </a:moveTo>
                <a:lnTo>
                  <a:pt x="31328" y="0"/>
                </a:lnTo>
                <a:lnTo>
                  <a:pt x="31328" y="54"/>
                </a:lnTo>
                <a:lnTo>
                  <a:pt x="0" y="54"/>
                </a:lnTo>
                <a:lnTo>
                  <a:pt x="0" y="0"/>
                </a:lnTo>
                <a:close/>
              </a:path>
            </a:pathLst>
          </a:custGeom>
          <a:solidFill>
            <a:srgbClr val="374151"/>
          </a:solidFill>
          <a:ln w="0">
            <a:noFill/>
          </a:ln>
        </p:spPr>
        <p:txBody>
          <a:bodyPr lIns="0" tIns="0" rIns="0" bIns="0" anchor="t">
            <a:noAutofit/>
          </a:bodyPr>
          <a:lstStyle/>
          <a:p>
            <a:endParaRPr lang="en-US" sz="2400" b="0" u="none" strike="noStrike">
              <a:solidFill>
                <a:srgbClr val="FFFFFF"/>
              </a:solidFill>
              <a:effectLst/>
              <a:uFillTx/>
              <a:latin typeface="Times New Roman" panose="02020603050405020304"/>
            </a:endParaRPr>
          </a:p>
        </p:txBody>
      </p:sp>
      <p:grpSp>
        <p:nvGrpSpPr>
          <p:cNvPr id="45" name="组合 44"/>
          <p:cNvGrpSpPr/>
          <p:nvPr/>
        </p:nvGrpSpPr>
        <p:grpSpPr>
          <a:xfrm>
            <a:off x="394970" y="1563370"/>
            <a:ext cx="8112125" cy="3063240"/>
            <a:chOff x="622" y="2462"/>
            <a:chExt cx="12775" cy="4824"/>
          </a:xfrm>
        </p:grpSpPr>
        <p:sp>
          <p:nvSpPr>
            <p:cNvPr id="235" name="任意多边形 234"/>
            <p:cNvSpPr/>
            <p:nvPr/>
          </p:nvSpPr>
          <p:spPr>
            <a:xfrm>
              <a:off x="622" y="2462"/>
              <a:ext cx="5886" cy="4825"/>
            </a:xfrm>
            <a:custGeom>
              <a:avLst/>
              <a:gdLst/>
              <a:ahLst/>
              <a:cxnLst/>
              <a:rect l="0" t="0" r="r" b="b"/>
              <a:pathLst>
                <a:path w="14580" h="13310">
                  <a:moveTo>
                    <a:pt x="0" y="13111"/>
                  </a:moveTo>
                  <a:lnTo>
                    <a:pt x="0" y="199"/>
                  </a:lnTo>
                  <a:cubicBezTo>
                    <a:pt x="0" y="186"/>
                    <a:pt x="1" y="173"/>
                    <a:pt x="4" y="160"/>
                  </a:cubicBezTo>
                  <a:cubicBezTo>
                    <a:pt x="6" y="147"/>
                    <a:pt x="10" y="135"/>
                    <a:pt x="15" y="123"/>
                  </a:cubicBezTo>
                  <a:cubicBezTo>
                    <a:pt x="20" y="111"/>
                    <a:pt x="26" y="99"/>
                    <a:pt x="34" y="89"/>
                  </a:cubicBezTo>
                  <a:cubicBezTo>
                    <a:pt x="41" y="78"/>
                    <a:pt x="49" y="68"/>
                    <a:pt x="58" y="59"/>
                  </a:cubicBezTo>
                  <a:cubicBezTo>
                    <a:pt x="67" y="49"/>
                    <a:pt x="77" y="41"/>
                    <a:pt x="88" y="34"/>
                  </a:cubicBezTo>
                  <a:cubicBezTo>
                    <a:pt x="99" y="27"/>
                    <a:pt x="111" y="20"/>
                    <a:pt x="123" y="16"/>
                  </a:cubicBezTo>
                  <a:cubicBezTo>
                    <a:pt x="135" y="11"/>
                    <a:pt x="147" y="7"/>
                    <a:pt x="160" y="4"/>
                  </a:cubicBezTo>
                  <a:cubicBezTo>
                    <a:pt x="173" y="2"/>
                    <a:pt x="185" y="0"/>
                    <a:pt x="198" y="0"/>
                  </a:cubicBezTo>
                  <a:lnTo>
                    <a:pt x="14381" y="0"/>
                  </a:lnTo>
                  <a:cubicBezTo>
                    <a:pt x="14394" y="0"/>
                    <a:pt x="14407" y="2"/>
                    <a:pt x="14420" y="4"/>
                  </a:cubicBezTo>
                  <a:cubicBezTo>
                    <a:pt x="14433" y="7"/>
                    <a:pt x="14445" y="11"/>
                    <a:pt x="14457" y="16"/>
                  </a:cubicBezTo>
                  <a:cubicBezTo>
                    <a:pt x="14469" y="20"/>
                    <a:pt x="14481" y="27"/>
                    <a:pt x="14491" y="34"/>
                  </a:cubicBezTo>
                  <a:cubicBezTo>
                    <a:pt x="14502" y="41"/>
                    <a:pt x="14512" y="49"/>
                    <a:pt x="14521" y="59"/>
                  </a:cubicBezTo>
                  <a:cubicBezTo>
                    <a:pt x="14531" y="68"/>
                    <a:pt x="14539" y="78"/>
                    <a:pt x="14546" y="89"/>
                  </a:cubicBezTo>
                  <a:cubicBezTo>
                    <a:pt x="14553" y="99"/>
                    <a:pt x="14560" y="111"/>
                    <a:pt x="14564" y="123"/>
                  </a:cubicBezTo>
                  <a:cubicBezTo>
                    <a:pt x="14569" y="135"/>
                    <a:pt x="14573" y="147"/>
                    <a:pt x="14576" y="160"/>
                  </a:cubicBezTo>
                  <a:cubicBezTo>
                    <a:pt x="14578" y="173"/>
                    <a:pt x="14580" y="186"/>
                    <a:pt x="14580" y="199"/>
                  </a:cubicBezTo>
                  <a:lnTo>
                    <a:pt x="14580" y="13111"/>
                  </a:lnTo>
                  <a:cubicBezTo>
                    <a:pt x="14580" y="13125"/>
                    <a:pt x="14578" y="13137"/>
                    <a:pt x="14576" y="13150"/>
                  </a:cubicBezTo>
                  <a:cubicBezTo>
                    <a:pt x="14573" y="13163"/>
                    <a:pt x="14569" y="13175"/>
                    <a:pt x="14564" y="13187"/>
                  </a:cubicBezTo>
                  <a:cubicBezTo>
                    <a:pt x="14560" y="13199"/>
                    <a:pt x="14553" y="13211"/>
                    <a:pt x="14546" y="13222"/>
                  </a:cubicBezTo>
                  <a:cubicBezTo>
                    <a:pt x="14539" y="13233"/>
                    <a:pt x="14531" y="13243"/>
                    <a:pt x="14521" y="13252"/>
                  </a:cubicBezTo>
                  <a:cubicBezTo>
                    <a:pt x="14512" y="13261"/>
                    <a:pt x="14502" y="13269"/>
                    <a:pt x="14491" y="13276"/>
                  </a:cubicBezTo>
                  <a:cubicBezTo>
                    <a:pt x="14481" y="13284"/>
                    <a:pt x="14469" y="13290"/>
                    <a:pt x="14457" y="13295"/>
                  </a:cubicBezTo>
                  <a:cubicBezTo>
                    <a:pt x="14445" y="13300"/>
                    <a:pt x="14433" y="13304"/>
                    <a:pt x="14420" y="13306"/>
                  </a:cubicBezTo>
                  <a:cubicBezTo>
                    <a:pt x="14407" y="13309"/>
                    <a:pt x="14394" y="13310"/>
                    <a:pt x="14381" y="13310"/>
                  </a:cubicBezTo>
                  <a:lnTo>
                    <a:pt x="198" y="13310"/>
                  </a:lnTo>
                  <a:cubicBezTo>
                    <a:pt x="185" y="13310"/>
                    <a:pt x="173" y="13309"/>
                    <a:pt x="160" y="13306"/>
                  </a:cubicBezTo>
                  <a:cubicBezTo>
                    <a:pt x="147" y="13304"/>
                    <a:pt x="135" y="13300"/>
                    <a:pt x="123" y="13295"/>
                  </a:cubicBezTo>
                  <a:cubicBezTo>
                    <a:pt x="111" y="13290"/>
                    <a:pt x="99" y="13284"/>
                    <a:pt x="88" y="13276"/>
                  </a:cubicBezTo>
                  <a:cubicBezTo>
                    <a:pt x="77" y="13269"/>
                    <a:pt x="67" y="13261"/>
                    <a:pt x="58" y="13252"/>
                  </a:cubicBezTo>
                  <a:cubicBezTo>
                    <a:pt x="49" y="13243"/>
                    <a:pt x="41" y="13233"/>
                    <a:pt x="34" y="13222"/>
                  </a:cubicBezTo>
                  <a:cubicBezTo>
                    <a:pt x="26" y="13211"/>
                    <a:pt x="20" y="13199"/>
                    <a:pt x="15" y="13187"/>
                  </a:cubicBezTo>
                  <a:cubicBezTo>
                    <a:pt x="10" y="13175"/>
                    <a:pt x="6" y="13163"/>
                    <a:pt x="4" y="13150"/>
                  </a:cubicBezTo>
                  <a:cubicBezTo>
                    <a:pt x="1" y="13137"/>
                    <a:pt x="0" y="13125"/>
                    <a:pt x="0" y="13111"/>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微软雅黑" panose="020B0503020204020204" pitchFamily="34" charset="-122"/>
                <a:ea typeface="微软雅黑" panose="020B0503020204020204" pitchFamily="34" charset="-122"/>
              </a:endParaRPr>
            </a:p>
          </p:txBody>
        </p:sp>
        <p:sp>
          <p:nvSpPr>
            <p:cNvPr id="237" name="任意多边形 236"/>
            <p:cNvSpPr/>
            <p:nvPr/>
          </p:nvSpPr>
          <p:spPr>
            <a:xfrm>
              <a:off x="990" y="2950"/>
              <a:ext cx="361" cy="232"/>
            </a:xfrm>
            <a:custGeom>
              <a:avLst/>
              <a:gdLst/>
              <a:ahLst/>
              <a:cxnLst/>
              <a:rect l="0" t="0" r="r" b="b"/>
              <a:pathLst>
                <a:path w="636" h="544">
                  <a:moveTo>
                    <a:pt x="283" y="530"/>
                  </a:moveTo>
                  <a:lnTo>
                    <a:pt x="59" y="321"/>
                  </a:lnTo>
                  <a:cubicBezTo>
                    <a:pt x="54" y="316"/>
                    <a:pt x="49" y="311"/>
                    <a:pt x="45" y="306"/>
                  </a:cubicBezTo>
                  <a:lnTo>
                    <a:pt x="152" y="306"/>
                  </a:lnTo>
                  <a:cubicBezTo>
                    <a:pt x="180" y="306"/>
                    <a:pt x="206" y="289"/>
                    <a:pt x="217" y="262"/>
                  </a:cubicBezTo>
                  <a:lnTo>
                    <a:pt x="230" y="231"/>
                  </a:lnTo>
                  <a:lnTo>
                    <a:pt x="291" y="367"/>
                  </a:lnTo>
                  <a:cubicBezTo>
                    <a:pt x="295" y="378"/>
                    <a:pt x="306" y="385"/>
                    <a:pt x="317" y="385"/>
                  </a:cubicBezTo>
                  <a:cubicBezTo>
                    <a:pt x="329" y="385"/>
                    <a:pt x="339" y="379"/>
                    <a:pt x="345" y="368"/>
                  </a:cubicBezTo>
                  <a:lnTo>
                    <a:pt x="397" y="262"/>
                  </a:lnTo>
                  <a:lnTo>
                    <a:pt x="399" y="267"/>
                  </a:lnTo>
                  <a:cubicBezTo>
                    <a:pt x="411" y="291"/>
                    <a:pt x="435" y="306"/>
                    <a:pt x="461" y="306"/>
                  </a:cubicBezTo>
                  <a:lnTo>
                    <a:pt x="592" y="306"/>
                  </a:lnTo>
                  <a:cubicBezTo>
                    <a:pt x="587" y="311"/>
                    <a:pt x="582" y="316"/>
                    <a:pt x="577" y="321"/>
                  </a:cubicBezTo>
                  <a:lnTo>
                    <a:pt x="352" y="530"/>
                  </a:lnTo>
                  <a:cubicBezTo>
                    <a:pt x="343" y="539"/>
                    <a:pt x="331" y="544"/>
                    <a:pt x="318" y="544"/>
                  </a:cubicBezTo>
                  <a:cubicBezTo>
                    <a:pt x="305" y="544"/>
                    <a:pt x="293" y="539"/>
                    <a:pt x="283" y="530"/>
                  </a:cubicBezTo>
                  <a:moveTo>
                    <a:pt x="626" y="245"/>
                  </a:moveTo>
                  <a:lnTo>
                    <a:pt x="461" y="245"/>
                  </a:lnTo>
                  <a:cubicBezTo>
                    <a:pt x="458" y="245"/>
                    <a:pt x="454" y="243"/>
                    <a:pt x="452" y="240"/>
                  </a:cubicBezTo>
                  <a:lnTo>
                    <a:pt x="424" y="182"/>
                  </a:lnTo>
                  <a:cubicBezTo>
                    <a:pt x="418" y="172"/>
                    <a:pt x="408" y="166"/>
                    <a:pt x="397" y="166"/>
                  </a:cubicBezTo>
                  <a:cubicBezTo>
                    <a:pt x="386" y="166"/>
                    <a:pt x="375" y="172"/>
                    <a:pt x="370" y="182"/>
                  </a:cubicBezTo>
                  <a:lnTo>
                    <a:pt x="319" y="286"/>
                  </a:lnTo>
                  <a:lnTo>
                    <a:pt x="256" y="144"/>
                  </a:lnTo>
                  <a:cubicBezTo>
                    <a:pt x="251" y="133"/>
                    <a:pt x="240" y="126"/>
                    <a:pt x="228" y="126"/>
                  </a:cubicBezTo>
                  <a:cubicBezTo>
                    <a:pt x="216" y="126"/>
                    <a:pt x="206" y="133"/>
                    <a:pt x="201" y="144"/>
                  </a:cubicBezTo>
                  <a:lnTo>
                    <a:pt x="162" y="239"/>
                  </a:lnTo>
                  <a:cubicBezTo>
                    <a:pt x="160" y="243"/>
                    <a:pt x="156" y="245"/>
                    <a:pt x="152" y="245"/>
                  </a:cubicBezTo>
                  <a:lnTo>
                    <a:pt x="20" y="245"/>
                  </a:lnTo>
                  <a:cubicBezTo>
                    <a:pt x="17" y="245"/>
                    <a:pt x="14" y="246"/>
                    <a:pt x="11" y="246"/>
                  </a:cubicBezTo>
                  <a:cubicBezTo>
                    <a:pt x="4" y="227"/>
                    <a:pt x="0" y="206"/>
                    <a:pt x="0" y="184"/>
                  </a:cubicBezTo>
                  <a:lnTo>
                    <a:pt x="0" y="177"/>
                  </a:lnTo>
                  <a:cubicBezTo>
                    <a:pt x="0" y="90"/>
                    <a:pt x="63" y="16"/>
                    <a:pt x="148" y="2"/>
                  </a:cubicBezTo>
                  <a:cubicBezTo>
                    <a:pt x="205" y="-7"/>
                    <a:pt x="262" y="11"/>
                    <a:pt x="303" y="52"/>
                  </a:cubicBezTo>
                  <a:lnTo>
                    <a:pt x="318" y="66"/>
                  </a:lnTo>
                  <a:lnTo>
                    <a:pt x="333" y="52"/>
                  </a:lnTo>
                  <a:cubicBezTo>
                    <a:pt x="373" y="11"/>
                    <a:pt x="431" y="-7"/>
                    <a:pt x="487" y="2"/>
                  </a:cubicBezTo>
                  <a:cubicBezTo>
                    <a:pt x="574" y="16"/>
                    <a:pt x="636" y="90"/>
                    <a:pt x="636" y="177"/>
                  </a:cubicBezTo>
                  <a:lnTo>
                    <a:pt x="636" y="184"/>
                  </a:lnTo>
                  <a:cubicBezTo>
                    <a:pt x="636" y="205"/>
                    <a:pt x="633" y="226"/>
                    <a:pt x="626" y="245"/>
                  </a:cubicBezTo>
                  <a:close/>
                </a:path>
              </a:pathLst>
            </a:custGeom>
            <a:solidFill>
              <a:srgbClr val="A855F7"/>
            </a:solidFill>
            <a:ln w="0">
              <a:noFill/>
            </a:ln>
          </p:spPr>
          <p:txBody>
            <a:bodyPr lIns="0" tIns="0" rIns="0" bIns="0" anchor="t">
              <a:noAutofit/>
            </a:bodyPr>
            <a:lstStyle/>
            <a:p>
              <a:endParaRPr lang="en-US" sz="2400" b="0" u="none" strike="noStrike">
                <a:solidFill>
                  <a:srgbClr val="FFFFFF"/>
                </a:solidFill>
                <a:effectLst/>
                <a:uFillTx/>
                <a:latin typeface="微软雅黑" panose="020B0503020204020204" pitchFamily="34" charset="-122"/>
                <a:ea typeface="微软雅黑" panose="020B0503020204020204" pitchFamily="34" charset="-122"/>
              </a:endParaRPr>
            </a:p>
          </p:txBody>
        </p:sp>
        <p:sp>
          <p:nvSpPr>
            <p:cNvPr id="239" name="文本框 238"/>
            <p:cNvSpPr txBox="1"/>
            <p:nvPr/>
          </p:nvSpPr>
          <p:spPr>
            <a:xfrm>
              <a:off x="1590" y="2901"/>
              <a:ext cx="1742" cy="315"/>
            </a:xfrm>
            <a:prstGeom prst="rect">
              <a:avLst/>
            </a:prstGeom>
            <a:noFill/>
            <a:ln w="0">
              <a:noFill/>
            </a:ln>
          </p:spPr>
          <p:txBody>
            <a:bodyPr wrap="none" lIns="0" tIns="0" rIns="0" bIns="0" anchor="t">
              <a:noAutofit/>
            </a:bodyPr>
            <a:lstStyle/>
            <a:p>
              <a:r>
                <a:rPr lang="zh-CN" sz="1800" b="1" i="0" u="none" strike="noStrike">
                  <a:solidFill>
                    <a:srgbClr val="F9FAFB"/>
                  </a:solidFill>
                  <a:effectLst/>
                  <a:uFillTx/>
                  <a:latin typeface="微软雅黑" panose="020B0503020204020204" pitchFamily="34" charset="-122"/>
                  <a:ea typeface="微软雅黑" panose="020B0503020204020204" pitchFamily="34" charset="-122"/>
                </a:rPr>
                <a:t>情感分析</a:t>
              </a:r>
            </a:p>
          </p:txBody>
        </p:sp>
        <p:sp>
          <p:nvSpPr>
            <p:cNvPr id="240" name="文本框 239"/>
            <p:cNvSpPr txBox="1"/>
            <p:nvPr/>
          </p:nvSpPr>
          <p:spPr>
            <a:xfrm>
              <a:off x="1110" y="4173"/>
              <a:ext cx="239" cy="203"/>
            </a:xfrm>
            <a:prstGeom prst="rect">
              <a:avLst/>
            </a:prstGeom>
            <a:noFill/>
            <a:ln w="0">
              <a:noFill/>
            </a:ln>
          </p:spPr>
          <p:txBody>
            <a:bodyPr wrap="none" lIns="0" tIns="0" rIns="0" bIns="0" anchor="t">
              <a:noAutofit/>
            </a:bodyPr>
            <a:lstStyle/>
            <a:p>
              <a:r>
                <a:rPr lang="en-US" sz="1200" b="1" i="0" u="none" strike="noStrike">
                  <a:solidFill>
                    <a:srgbClr val="A855F7"/>
                  </a:solidFill>
                  <a:effectLst/>
                  <a:uFillTx/>
                  <a:latin typeface="微软雅黑" panose="020B0503020204020204" pitchFamily="34" charset="-122"/>
                  <a:ea typeface="微软雅黑" panose="020B0503020204020204" pitchFamily="34" charset="-122"/>
                </a:rPr>
                <a:t>+</a:t>
              </a:r>
            </a:p>
          </p:txBody>
        </p:sp>
        <p:sp>
          <p:nvSpPr>
            <p:cNvPr id="241" name="文本框 240"/>
            <p:cNvSpPr txBox="1"/>
            <p:nvPr/>
          </p:nvSpPr>
          <p:spPr>
            <a:xfrm>
              <a:off x="1430" y="4107"/>
              <a:ext cx="3600" cy="213"/>
            </a:xfrm>
            <a:prstGeom prst="rect">
              <a:avLst/>
            </a:prstGeom>
            <a:noFill/>
            <a:ln w="0">
              <a:noFill/>
            </a:ln>
          </p:spPr>
          <p:txBody>
            <a:bodyPr wrap="none" lIns="0" tIns="0" rIns="0" bIns="0" anchor="t">
              <a:noAutofit/>
            </a:bodyPr>
            <a:lstStyle/>
            <a:p>
              <a:r>
                <a:rPr lang="zh-CN" sz="1200" b="0" i="0" u="none" strike="noStrike">
                  <a:solidFill>
                    <a:srgbClr val="A855F7"/>
                  </a:solidFill>
                  <a:effectLst/>
                  <a:uFillTx/>
                  <a:latin typeface="微软雅黑" panose="020B0503020204020204" pitchFamily="34" charset="-122"/>
                  <a:ea typeface="微软雅黑" panose="020B0503020204020204" pitchFamily="34" charset="-122"/>
                </a:rPr>
                <a:t>正面情感：</a:t>
              </a:r>
              <a:r>
                <a:rPr lang="zh-CN" sz="1200" b="0" i="0" u="none" strike="noStrike">
                  <a:solidFill>
                    <a:srgbClr val="D1D5DB"/>
                  </a:solidFill>
                  <a:effectLst/>
                  <a:uFillTx/>
                  <a:latin typeface="微软雅黑" panose="020B0503020204020204" pitchFamily="34" charset="-122"/>
                  <a:ea typeface="微软雅黑" panose="020B0503020204020204" pitchFamily="34" charset="-122"/>
                </a:rPr>
                <a:t>⻘蒿素发现、临床成功</a:t>
              </a:r>
              <a:endParaRPr lang="en-US" sz="1200" b="0" u="none" strike="noStrike">
                <a:solidFill>
                  <a:srgbClr val="000000"/>
                </a:solidFill>
                <a:effectLst/>
                <a:uFillTx/>
                <a:latin typeface="微软雅黑" panose="020B0503020204020204" pitchFamily="34" charset="-122"/>
                <a:ea typeface="微软雅黑" panose="020B0503020204020204" pitchFamily="34" charset="-122"/>
              </a:endParaRPr>
            </a:p>
          </p:txBody>
        </p:sp>
        <p:sp>
          <p:nvSpPr>
            <p:cNvPr id="242" name="文本框 241"/>
            <p:cNvSpPr txBox="1"/>
            <p:nvPr/>
          </p:nvSpPr>
          <p:spPr>
            <a:xfrm>
              <a:off x="1110" y="4863"/>
              <a:ext cx="239" cy="203"/>
            </a:xfrm>
            <a:prstGeom prst="rect">
              <a:avLst/>
            </a:prstGeom>
            <a:noFill/>
            <a:ln w="0">
              <a:noFill/>
            </a:ln>
          </p:spPr>
          <p:txBody>
            <a:bodyPr wrap="none" lIns="0" tIns="0" rIns="0" bIns="0" anchor="t">
              <a:noAutofit/>
            </a:bodyPr>
            <a:lstStyle/>
            <a:p>
              <a:r>
                <a:rPr lang="en-US" sz="1200" b="1" i="0" u="none" strike="noStrike">
                  <a:solidFill>
                    <a:srgbClr val="22D3EE"/>
                  </a:solidFill>
                  <a:effectLst/>
                  <a:uFillTx/>
                  <a:latin typeface="微软雅黑" panose="020B0503020204020204" pitchFamily="34" charset="-122"/>
                  <a:ea typeface="微软雅黑" panose="020B0503020204020204" pitchFamily="34" charset="-122"/>
                </a:rPr>
                <a:t>~</a:t>
              </a:r>
            </a:p>
          </p:txBody>
        </p:sp>
        <p:sp>
          <p:nvSpPr>
            <p:cNvPr id="243" name="文本框 242"/>
            <p:cNvSpPr txBox="1"/>
            <p:nvPr/>
          </p:nvSpPr>
          <p:spPr>
            <a:xfrm>
              <a:off x="1430" y="4797"/>
              <a:ext cx="3724" cy="629"/>
            </a:xfrm>
            <a:prstGeom prst="rect">
              <a:avLst/>
            </a:prstGeom>
            <a:noFill/>
            <a:ln w="0">
              <a:noFill/>
            </a:ln>
          </p:spPr>
          <p:txBody>
            <a:bodyPr wrap="none" lIns="0" tIns="0" rIns="0" bIns="0" anchor="t">
              <a:noAutofit/>
            </a:bodyPr>
            <a:lstStyle/>
            <a:p>
              <a:r>
                <a:rPr lang="zh-CN" sz="1200" b="0" i="0" u="none" strike="noStrike" dirty="0">
                  <a:solidFill>
                    <a:srgbClr val="A855F7"/>
                  </a:solidFill>
                  <a:effectLst/>
                  <a:uFillTx/>
                  <a:latin typeface="微软雅黑" panose="020B0503020204020204" pitchFamily="34" charset="-122"/>
                  <a:ea typeface="微软雅黑" panose="020B0503020204020204" pitchFamily="34" charset="-122"/>
                  <a:cs typeface="微软雅黑" panose="020B0503020204020204" pitchFamily="34" charset="-122"/>
                </a:rPr>
                <a:t>中性情感：</a:t>
              </a:r>
              <a:r>
                <a:rPr lang="zh-CN" sz="1200" b="0" i="0" u="none" strike="noStrike" dirty="0">
                  <a:solidFill>
                    <a:srgbClr val="D1D5DB"/>
                  </a:solidFill>
                  <a:effectLst/>
                  <a:uFillTx/>
                  <a:latin typeface="微软雅黑" panose="020B0503020204020204" pitchFamily="34" charset="-122"/>
                  <a:ea typeface="微软雅黑" panose="020B0503020204020204" pitchFamily="34" charset="-122"/>
                  <a:cs typeface="微软雅黑" panose="020B0503020204020204" pitchFamily="34" charset="-122"/>
                </a:rPr>
                <a:t>团队协作、研究过程</a:t>
              </a:r>
              <a:endParaRPr lang="en-US" altLang="zh-CN" sz="1200" b="0" i="0" u="none" strike="noStrike" dirty="0">
                <a:solidFill>
                  <a:srgbClr val="D1D5DB"/>
                </a:solidFill>
                <a:effectLst/>
                <a:uFillTx/>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000" b="0" i="0" u="none" strike="noStrike" dirty="0">
                <a:solidFill>
                  <a:srgbClr val="D1D5DB"/>
                </a:solidFill>
                <a:effectLst/>
                <a:uFillTx/>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200" dirty="0">
                  <a:solidFill>
                    <a:schemeClr val="accent4">
                      <a:lumMod val="40000"/>
                      <a:lumOff val="60000"/>
                    </a:schemeClr>
                  </a:solidFill>
                  <a:latin typeface="微软雅黑" panose="020B0503020204020204" pitchFamily="34" charset="-122"/>
                  <a:ea typeface="微软雅黑" panose="020B0503020204020204" pitchFamily="34" charset="-122"/>
                  <a:cs typeface="微软雅黑" panose="020B0503020204020204" pitchFamily="34" charset="-122"/>
                </a:rPr>
                <a:t>(523 </a:t>
              </a:r>
              <a:r>
                <a:rPr lang="zh-CN" altLang="en-US" sz="1200" dirty="0">
                  <a:solidFill>
                    <a:schemeClr val="accent4">
                      <a:lumMod val="40000"/>
                      <a:lumOff val="60000"/>
                    </a:schemeClr>
                  </a:solidFill>
                  <a:latin typeface="微软雅黑" panose="020B0503020204020204" pitchFamily="34" charset="-122"/>
                  <a:ea typeface="微软雅黑" panose="020B0503020204020204" pitchFamily="34" charset="-122"/>
                  <a:cs typeface="微软雅黑" panose="020B0503020204020204" pitchFamily="34" charset="-122"/>
                </a:rPr>
                <a:t>项目团队实验、中医古籍查阅</a:t>
              </a:r>
              <a:r>
                <a:rPr lang="en-US" altLang="zh-CN" sz="1200" dirty="0">
                  <a:solidFill>
                    <a:schemeClr val="accent4">
                      <a:lumMod val="40000"/>
                      <a:lumOff val="6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1200" b="0" u="none" strike="noStrike" dirty="0">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53" name="图片 252"/>
            <p:cNvPicPr/>
            <p:nvPr/>
          </p:nvPicPr>
          <p:blipFill>
            <a:blip r:embed="rId3"/>
            <a:stretch>
              <a:fillRect/>
            </a:stretch>
          </p:blipFill>
          <p:spPr>
            <a:xfrm>
              <a:off x="990" y="3640"/>
              <a:ext cx="1200" cy="120"/>
            </a:xfrm>
            <a:prstGeom prst="rect">
              <a:avLst/>
            </a:prstGeom>
            <a:noFill/>
            <a:ln w="0">
              <a:noFill/>
            </a:ln>
          </p:spPr>
        </p:pic>
        <p:sp>
          <p:nvSpPr>
            <p:cNvPr id="34" name="文本框 33"/>
            <p:cNvSpPr txBox="1"/>
            <p:nvPr/>
          </p:nvSpPr>
          <p:spPr>
            <a:xfrm>
              <a:off x="1110" y="6034"/>
              <a:ext cx="239" cy="203"/>
            </a:xfrm>
            <a:prstGeom prst="rect">
              <a:avLst/>
            </a:prstGeom>
            <a:noFill/>
            <a:ln w="0">
              <a:noFill/>
            </a:ln>
          </p:spPr>
          <p:txBody>
            <a:bodyPr wrap="none" lIns="0" tIns="0" rIns="0" bIns="0" anchor="t">
              <a:noAutofit/>
            </a:bodyPr>
            <a:lstStyle/>
            <a:p>
              <a:r>
                <a:rPr lang="en-US" sz="1200" b="1" i="0" u="none" strike="noStrike" dirty="0">
                  <a:solidFill>
                    <a:srgbClr val="FBBF24"/>
                  </a:solidFill>
                  <a:effectLst/>
                  <a:uFillTx/>
                  <a:latin typeface="微软雅黑" panose="020B0503020204020204" pitchFamily="34" charset="-122"/>
                  <a:ea typeface="微软雅黑" panose="020B0503020204020204" pitchFamily="34" charset="-122"/>
                </a:rPr>
                <a:t>-</a:t>
              </a:r>
            </a:p>
          </p:txBody>
        </p:sp>
        <p:sp>
          <p:nvSpPr>
            <p:cNvPr id="41" name="文本框 40"/>
            <p:cNvSpPr txBox="1"/>
            <p:nvPr/>
          </p:nvSpPr>
          <p:spPr>
            <a:xfrm>
              <a:off x="1370" y="5968"/>
              <a:ext cx="4266" cy="629"/>
            </a:xfrm>
            <a:prstGeom prst="rect">
              <a:avLst/>
            </a:prstGeom>
            <a:noFill/>
            <a:ln w="0">
              <a:noFill/>
            </a:ln>
          </p:spPr>
          <p:txBody>
            <a:bodyPr wrap="none" lIns="0" tIns="0" rIns="0" bIns="0" anchor="t">
              <a:noAutofit/>
            </a:bodyPr>
            <a:lstStyle/>
            <a:p>
              <a:r>
                <a:rPr lang="zh-CN" sz="1200" b="0" i="0" u="none" strike="noStrike" dirty="0">
                  <a:solidFill>
                    <a:srgbClr val="A855F7"/>
                  </a:solidFill>
                  <a:effectLst/>
                  <a:uFillTx/>
                  <a:latin typeface="微软雅黑" panose="020B0503020204020204" pitchFamily="34" charset="-122"/>
                  <a:ea typeface="微软雅黑" panose="020B0503020204020204" pitchFamily="34" charset="-122"/>
                  <a:cs typeface="微软雅黑" panose="020B0503020204020204" pitchFamily="34" charset="-122"/>
                </a:rPr>
                <a:t>负面情感：</a:t>
              </a:r>
              <a:r>
                <a:rPr lang="zh-CN" sz="1200" b="0" i="0" u="none" strike="noStrike" dirty="0">
                  <a:solidFill>
                    <a:srgbClr val="D1D5DB"/>
                  </a:solidFill>
                  <a:effectLst/>
                  <a:uFillTx/>
                  <a:latin typeface="微软雅黑" panose="020B0503020204020204" pitchFamily="34" charset="-122"/>
                  <a:ea typeface="微软雅黑" panose="020B0503020204020204" pitchFamily="34" charset="-122"/>
                  <a:cs typeface="微软雅黑" panose="020B0503020204020204" pitchFamily="34" charset="-122"/>
                </a:rPr>
                <a:t>研究瓶颈、外界质疑</a:t>
              </a:r>
              <a:endParaRPr lang="en-US" altLang="zh-CN" sz="1200" b="0" i="0" u="none" strike="noStrike" dirty="0">
                <a:solidFill>
                  <a:srgbClr val="D1D5DB"/>
                </a:solidFill>
                <a:effectLst/>
                <a:uFillTx/>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000" dirty="0">
                <a:solidFill>
                  <a:srgbClr val="D1D5DB"/>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200" dirty="0">
                  <a:solidFill>
                    <a:schemeClr val="accent4">
                      <a:lumMod val="40000"/>
                      <a:lumOff val="6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solidFill>
                    <a:schemeClr val="accent4">
                      <a:lumMod val="40000"/>
                      <a:lumOff val="60000"/>
                    </a:schemeClr>
                  </a:solidFill>
                  <a:latin typeface="微软雅黑" panose="020B0503020204020204" pitchFamily="34" charset="-122"/>
                  <a:ea typeface="微软雅黑" panose="020B0503020204020204" pitchFamily="34" charset="-122"/>
                  <a:cs typeface="微软雅黑" panose="020B0503020204020204" pitchFamily="34" charset="-122"/>
                </a:rPr>
                <a:t>乙醚提取工艺难题、初期临床效果争议</a:t>
              </a:r>
              <a:r>
                <a:rPr lang="en-US" altLang="zh-CN" sz="1200" dirty="0">
                  <a:solidFill>
                    <a:schemeClr val="accent4">
                      <a:lumMod val="40000"/>
                      <a:lumOff val="6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1200" b="0" u="none" strike="noStrike" dirty="0">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5" name="任意多边形 244"/>
            <p:cNvSpPr/>
            <p:nvPr/>
          </p:nvSpPr>
          <p:spPr>
            <a:xfrm>
              <a:off x="6859" y="2462"/>
              <a:ext cx="6538" cy="4825"/>
            </a:xfrm>
            <a:custGeom>
              <a:avLst/>
              <a:gdLst/>
              <a:ahLst/>
              <a:cxnLst/>
              <a:rect l="0" t="0" r="r" b="b"/>
              <a:pathLst>
                <a:path w="14580" h="13310">
                  <a:moveTo>
                    <a:pt x="0" y="13111"/>
                  </a:moveTo>
                  <a:lnTo>
                    <a:pt x="0" y="199"/>
                  </a:lnTo>
                  <a:cubicBezTo>
                    <a:pt x="0" y="186"/>
                    <a:pt x="1" y="173"/>
                    <a:pt x="4" y="160"/>
                  </a:cubicBezTo>
                  <a:cubicBezTo>
                    <a:pt x="6" y="147"/>
                    <a:pt x="10" y="135"/>
                    <a:pt x="15" y="123"/>
                  </a:cubicBezTo>
                  <a:cubicBezTo>
                    <a:pt x="20" y="111"/>
                    <a:pt x="26" y="99"/>
                    <a:pt x="34" y="89"/>
                  </a:cubicBezTo>
                  <a:cubicBezTo>
                    <a:pt x="41" y="78"/>
                    <a:pt x="49" y="68"/>
                    <a:pt x="58" y="59"/>
                  </a:cubicBezTo>
                  <a:cubicBezTo>
                    <a:pt x="67" y="49"/>
                    <a:pt x="77" y="41"/>
                    <a:pt x="88" y="34"/>
                  </a:cubicBezTo>
                  <a:cubicBezTo>
                    <a:pt x="99" y="27"/>
                    <a:pt x="111" y="20"/>
                    <a:pt x="123" y="16"/>
                  </a:cubicBezTo>
                  <a:cubicBezTo>
                    <a:pt x="135" y="11"/>
                    <a:pt x="147" y="7"/>
                    <a:pt x="160" y="4"/>
                  </a:cubicBezTo>
                  <a:cubicBezTo>
                    <a:pt x="173" y="2"/>
                    <a:pt x="185" y="0"/>
                    <a:pt x="198" y="0"/>
                  </a:cubicBezTo>
                  <a:lnTo>
                    <a:pt x="14381" y="0"/>
                  </a:lnTo>
                  <a:cubicBezTo>
                    <a:pt x="14394" y="0"/>
                    <a:pt x="14407" y="2"/>
                    <a:pt x="14420" y="4"/>
                  </a:cubicBezTo>
                  <a:cubicBezTo>
                    <a:pt x="14433" y="7"/>
                    <a:pt x="14445" y="11"/>
                    <a:pt x="14457" y="16"/>
                  </a:cubicBezTo>
                  <a:cubicBezTo>
                    <a:pt x="14469" y="20"/>
                    <a:pt x="14481" y="27"/>
                    <a:pt x="14491" y="34"/>
                  </a:cubicBezTo>
                  <a:cubicBezTo>
                    <a:pt x="14502" y="41"/>
                    <a:pt x="14512" y="49"/>
                    <a:pt x="14521" y="59"/>
                  </a:cubicBezTo>
                  <a:cubicBezTo>
                    <a:pt x="14531" y="68"/>
                    <a:pt x="14539" y="78"/>
                    <a:pt x="14546" y="89"/>
                  </a:cubicBezTo>
                  <a:cubicBezTo>
                    <a:pt x="14553" y="99"/>
                    <a:pt x="14560" y="111"/>
                    <a:pt x="14564" y="123"/>
                  </a:cubicBezTo>
                  <a:cubicBezTo>
                    <a:pt x="14569" y="135"/>
                    <a:pt x="14573" y="147"/>
                    <a:pt x="14576" y="160"/>
                  </a:cubicBezTo>
                  <a:cubicBezTo>
                    <a:pt x="14578" y="173"/>
                    <a:pt x="14580" y="186"/>
                    <a:pt x="14580" y="199"/>
                  </a:cubicBezTo>
                  <a:lnTo>
                    <a:pt x="14580" y="13111"/>
                  </a:lnTo>
                  <a:cubicBezTo>
                    <a:pt x="14580" y="13125"/>
                    <a:pt x="14578" y="13137"/>
                    <a:pt x="14576" y="13150"/>
                  </a:cubicBezTo>
                  <a:cubicBezTo>
                    <a:pt x="14573" y="13163"/>
                    <a:pt x="14569" y="13175"/>
                    <a:pt x="14564" y="13187"/>
                  </a:cubicBezTo>
                  <a:cubicBezTo>
                    <a:pt x="14560" y="13199"/>
                    <a:pt x="14553" y="13211"/>
                    <a:pt x="14546" y="13222"/>
                  </a:cubicBezTo>
                  <a:cubicBezTo>
                    <a:pt x="14539" y="13233"/>
                    <a:pt x="14531" y="13243"/>
                    <a:pt x="14521" y="13252"/>
                  </a:cubicBezTo>
                  <a:cubicBezTo>
                    <a:pt x="14512" y="13261"/>
                    <a:pt x="14502" y="13269"/>
                    <a:pt x="14491" y="13276"/>
                  </a:cubicBezTo>
                  <a:cubicBezTo>
                    <a:pt x="14481" y="13284"/>
                    <a:pt x="14469" y="13290"/>
                    <a:pt x="14457" y="13295"/>
                  </a:cubicBezTo>
                  <a:cubicBezTo>
                    <a:pt x="14445" y="13300"/>
                    <a:pt x="14433" y="13304"/>
                    <a:pt x="14420" y="13306"/>
                  </a:cubicBezTo>
                  <a:cubicBezTo>
                    <a:pt x="14407" y="13309"/>
                    <a:pt x="14394" y="13310"/>
                    <a:pt x="14381" y="13310"/>
                  </a:cubicBezTo>
                  <a:lnTo>
                    <a:pt x="198" y="13310"/>
                  </a:lnTo>
                  <a:cubicBezTo>
                    <a:pt x="185" y="13310"/>
                    <a:pt x="173" y="13309"/>
                    <a:pt x="160" y="13306"/>
                  </a:cubicBezTo>
                  <a:cubicBezTo>
                    <a:pt x="147" y="13304"/>
                    <a:pt x="135" y="13300"/>
                    <a:pt x="123" y="13295"/>
                  </a:cubicBezTo>
                  <a:cubicBezTo>
                    <a:pt x="111" y="13290"/>
                    <a:pt x="99" y="13284"/>
                    <a:pt x="88" y="13276"/>
                  </a:cubicBezTo>
                  <a:cubicBezTo>
                    <a:pt x="77" y="13269"/>
                    <a:pt x="67" y="13261"/>
                    <a:pt x="58" y="13252"/>
                  </a:cubicBezTo>
                  <a:cubicBezTo>
                    <a:pt x="49" y="13243"/>
                    <a:pt x="41" y="13233"/>
                    <a:pt x="34" y="13222"/>
                  </a:cubicBezTo>
                  <a:cubicBezTo>
                    <a:pt x="26" y="13211"/>
                    <a:pt x="20" y="13199"/>
                    <a:pt x="15" y="13187"/>
                  </a:cubicBezTo>
                  <a:cubicBezTo>
                    <a:pt x="10" y="13175"/>
                    <a:pt x="6" y="13163"/>
                    <a:pt x="4" y="13150"/>
                  </a:cubicBezTo>
                  <a:cubicBezTo>
                    <a:pt x="1" y="13137"/>
                    <a:pt x="0" y="13125"/>
                    <a:pt x="0" y="13111"/>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微软雅黑" panose="020B0503020204020204" pitchFamily="34" charset="-122"/>
                <a:ea typeface="微软雅黑" panose="020B0503020204020204" pitchFamily="34" charset="-122"/>
              </a:endParaRPr>
            </a:p>
          </p:txBody>
        </p:sp>
        <p:sp>
          <p:nvSpPr>
            <p:cNvPr id="247" name="任意多边形 246"/>
            <p:cNvSpPr/>
            <p:nvPr/>
          </p:nvSpPr>
          <p:spPr>
            <a:xfrm>
              <a:off x="7227" y="2920"/>
              <a:ext cx="451" cy="361"/>
            </a:xfrm>
            <a:custGeom>
              <a:avLst/>
              <a:gdLst/>
              <a:ahLst/>
              <a:cxnLst/>
              <a:rect l="0" t="0" r="r" b="b"/>
              <a:pathLst>
                <a:path w="795" h="637">
                  <a:moveTo>
                    <a:pt x="179" y="0"/>
                  </a:moveTo>
                  <a:cubicBezTo>
                    <a:pt x="192" y="0"/>
                    <a:pt x="205" y="3"/>
                    <a:pt x="217" y="8"/>
                  </a:cubicBezTo>
                  <a:cubicBezTo>
                    <a:pt x="229" y="13"/>
                    <a:pt x="240" y="20"/>
                    <a:pt x="249" y="29"/>
                  </a:cubicBezTo>
                  <a:cubicBezTo>
                    <a:pt x="258" y="39"/>
                    <a:pt x="266" y="49"/>
                    <a:pt x="271" y="62"/>
                  </a:cubicBezTo>
                  <a:cubicBezTo>
                    <a:pt x="276" y="75"/>
                    <a:pt x="278" y="87"/>
                    <a:pt x="278" y="101"/>
                  </a:cubicBezTo>
                  <a:cubicBezTo>
                    <a:pt x="278" y="114"/>
                    <a:pt x="276" y="126"/>
                    <a:pt x="271" y="139"/>
                  </a:cubicBezTo>
                  <a:cubicBezTo>
                    <a:pt x="266" y="151"/>
                    <a:pt x="258" y="161"/>
                    <a:pt x="249" y="171"/>
                  </a:cubicBezTo>
                  <a:cubicBezTo>
                    <a:pt x="240" y="180"/>
                    <a:pt x="229" y="187"/>
                    <a:pt x="217" y="192"/>
                  </a:cubicBezTo>
                  <a:cubicBezTo>
                    <a:pt x="205" y="197"/>
                    <a:pt x="192" y="200"/>
                    <a:pt x="179" y="200"/>
                  </a:cubicBezTo>
                  <a:cubicBezTo>
                    <a:pt x="166" y="200"/>
                    <a:pt x="153" y="197"/>
                    <a:pt x="141" y="192"/>
                  </a:cubicBezTo>
                  <a:cubicBezTo>
                    <a:pt x="129" y="187"/>
                    <a:pt x="118" y="180"/>
                    <a:pt x="109" y="171"/>
                  </a:cubicBezTo>
                  <a:cubicBezTo>
                    <a:pt x="99" y="161"/>
                    <a:pt x="92" y="151"/>
                    <a:pt x="87" y="139"/>
                  </a:cubicBezTo>
                  <a:cubicBezTo>
                    <a:pt x="82" y="126"/>
                    <a:pt x="80" y="114"/>
                    <a:pt x="80" y="101"/>
                  </a:cubicBezTo>
                  <a:cubicBezTo>
                    <a:pt x="80" y="87"/>
                    <a:pt x="82" y="75"/>
                    <a:pt x="87" y="62"/>
                  </a:cubicBezTo>
                  <a:cubicBezTo>
                    <a:pt x="92" y="49"/>
                    <a:pt x="99" y="39"/>
                    <a:pt x="109" y="29"/>
                  </a:cubicBezTo>
                  <a:cubicBezTo>
                    <a:pt x="118" y="20"/>
                    <a:pt x="129" y="13"/>
                    <a:pt x="141" y="8"/>
                  </a:cubicBezTo>
                  <a:cubicBezTo>
                    <a:pt x="153" y="3"/>
                    <a:pt x="166" y="0"/>
                    <a:pt x="179" y="0"/>
                  </a:cubicBezTo>
                  <a:moveTo>
                    <a:pt x="636" y="0"/>
                  </a:moveTo>
                  <a:cubicBezTo>
                    <a:pt x="649" y="0"/>
                    <a:pt x="662" y="3"/>
                    <a:pt x="674" y="8"/>
                  </a:cubicBezTo>
                  <a:cubicBezTo>
                    <a:pt x="686" y="13"/>
                    <a:pt x="697" y="20"/>
                    <a:pt x="706" y="29"/>
                  </a:cubicBezTo>
                  <a:cubicBezTo>
                    <a:pt x="716" y="39"/>
                    <a:pt x="723" y="49"/>
                    <a:pt x="728" y="62"/>
                  </a:cubicBezTo>
                  <a:cubicBezTo>
                    <a:pt x="733" y="75"/>
                    <a:pt x="736" y="87"/>
                    <a:pt x="736" y="101"/>
                  </a:cubicBezTo>
                  <a:cubicBezTo>
                    <a:pt x="736" y="114"/>
                    <a:pt x="733" y="126"/>
                    <a:pt x="728" y="139"/>
                  </a:cubicBezTo>
                  <a:cubicBezTo>
                    <a:pt x="723" y="151"/>
                    <a:pt x="716" y="161"/>
                    <a:pt x="706" y="171"/>
                  </a:cubicBezTo>
                  <a:cubicBezTo>
                    <a:pt x="697" y="180"/>
                    <a:pt x="686" y="187"/>
                    <a:pt x="674" y="192"/>
                  </a:cubicBezTo>
                  <a:cubicBezTo>
                    <a:pt x="662" y="197"/>
                    <a:pt x="649" y="200"/>
                    <a:pt x="636" y="200"/>
                  </a:cubicBezTo>
                  <a:cubicBezTo>
                    <a:pt x="623" y="200"/>
                    <a:pt x="610" y="197"/>
                    <a:pt x="598" y="192"/>
                  </a:cubicBezTo>
                  <a:cubicBezTo>
                    <a:pt x="586" y="187"/>
                    <a:pt x="575" y="180"/>
                    <a:pt x="566" y="171"/>
                  </a:cubicBezTo>
                  <a:cubicBezTo>
                    <a:pt x="557" y="161"/>
                    <a:pt x="550" y="151"/>
                    <a:pt x="545" y="139"/>
                  </a:cubicBezTo>
                  <a:cubicBezTo>
                    <a:pt x="540" y="126"/>
                    <a:pt x="537" y="114"/>
                    <a:pt x="537" y="101"/>
                  </a:cubicBezTo>
                  <a:cubicBezTo>
                    <a:pt x="537" y="87"/>
                    <a:pt x="540" y="75"/>
                    <a:pt x="545" y="62"/>
                  </a:cubicBezTo>
                  <a:cubicBezTo>
                    <a:pt x="550" y="49"/>
                    <a:pt x="557" y="39"/>
                    <a:pt x="566" y="29"/>
                  </a:cubicBezTo>
                  <a:cubicBezTo>
                    <a:pt x="575" y="20"/>
                    <a:pt x="586" y="13"/>
                    <a:pt x="598" y="8"/>
                  </a:cubicBezTo>
                  <a:cubicBezTo>
                    <a:pt x="610" y="3"/>
                    <a:pt x="623" y="0"/>
                    <a:pt x="636" y="0"/>
                  </a:cubicBezTo>
                  <a:moveTo>
                    <a:pt x="0" y="372"/>
                  </a:moveTo>
                  <a:cubicBezTo>
                    <a:pt x="0" y="299"/>
                    <a:pt x="60" y="239"/>
                    <a:pt x="133" y="239"/>
                  </a:cubicBezTo>
                  <a:lnTo>
                    <a:pt x="186" y="239"/>
                  </a:lnTo>
                  <a:cubicBezTo>
                    <a:pt x="205" y="239"/>
                    <a:pt x="224" y="244"/>
                    <a:pt x="241" y="252"/>
                  </a:cubicBezTo>
                  <a:cubicBezTo>
                    <a:pt x="239" y="260"/>
                    <a:pt x="239" y="270"/>
                    <a:pt x="239" y="279"/>
                  </a:cubicBezTo>
                  <a:cubicBezTo>
                    <a:pt x="239" y="327"/>
                    <a:pt x="259" y="369"/>
                    <a:pt x="292" y="399"/>
                  </a:cubicBezTo>
                  <a:lnTo>
                    <a:pt x="291" y="399"/>
                  </a:lnTo>
                  <a:lnTo>
                    <a:pt x="27" y="399"/>
                  </a:lnTo>
                  <a:cubicBezTo>
                    <a:pt x="12" y="399"/>
                    <a:pt x="0" y="386"/>
                    <a:pt x="0" y="372"/>
                  </a:cubicBezTo>
                  <a:moveTo>
                    <a:pt x="504" y="399"/>
                  </a:moveTo>
                  <a:lnTo>
                    <a:pt x="503" y="399"/>
                  </a:lnTo>
                  <a:cubicBezTo>
                    <a:pt x="536" y="369"/>
                    <a:pt x="557" y="327"/>
                    <a:pt x="557" y="279"/>
                  </a:cubicBezTo>
                  <a:cubicBezTo>
                    <a:pt x="557" y="270"/>
                    <a:pt x="556" y="261"/>
                    <a:pt x="554" y="252"/>
                  </a:cubicBezTo>
                  <a:cubicBezTo>
                    <a:pt x="571" y="244"/>
                    <a:pt x="590" y="239"/>
                    <a:pt x="610" y="239"/>
                  </a:cubicBezTo>
                  <a:lnTo>
                    <a:pt x="663" y="239"/>
                  </a:lnTo>
                  <a:cubicBezTo>
                    <a:pt x="736" y="239"/>
                    <a:pt x="795" y="299"/>
                    <a:pt x="795" y="372"/>
                  </a:cubicBezTo>
                  <a:cubicBezTo>
                    <a:pt x="795" y="386"/>
                    <a:pt x="783" y="399"/>
                    <a:pt x="769" y="399"/>
                  </a:cubicBezTo>
                  <a:lnTo>
                    <a:pt x="504" y="399"/>
                  </a:lnTo>
                  <a:moveTo>
                    <a:pt x="278" y="279"/>
                  </a:moveTo>
                  <a:cubicBezTo>
                    <a:pt x="278" y="263"/>
                    <a:pt x="281" y="248"/>
                    <a:pt x="287" y="234"/>
                  </a:cubicBezTo>
                  <a:cubicBezTo>
                    <a:pt x="293" y="219"/>
                    <a:pt x="302" y="206"/>
                    <a:pt x="313" y="195"/>
                  </a:cubicBezTo>
                  <a:cubicBezTo>
                    <a:pt x="324" y="184"/>
                    <a:pt x="337" y="175"/>
                    <a:pt x="352" y="169"/>
                  </a:cubicBezTo>
                  <a:cubicBezTo>
                    <a:pt x="366" y="163"/>
                    <a:pt x="381" y="160"/>
                    <a:pt x="397" y="160"/>
                  </a:cubicBezTo>
                  <a:cubicBezTo>
                    <a:pt x="414" y="160"/>
                    <a:pt x="429" y="163"/>
                    <a:pt x="444" y="169"/>
                  </a:cubicBezTo>
                  <a:cubicBezTo>
                    <a:pt x="458" y="175"/>
                    <a:pt x="471" y="184"/>
                    <a:pt x="482" y="195"/>
                  </a:cubicBezTo>
                  <a:cubicBezTo>
                    <a:pt x="494" y="206"/>
                    <a:pt x="502" y="219"/>
                    <a:pt x="508" y="234"/>
                  </a:cubicBezTo>
                  <a:cubicBezTo>
                    <a:pt x="514" y="248"/>
                    <a:pt x="517" y="263"/>
                    <a:pt x="517" y="279"/>
                  </a:cubicBezTo>
                  <a:cubicBezTo>
                    <a:pt x="517" y="295"/>
                    <a:pt x="514" y="310"/>
                    <a:pt x="508" y="325"/>
                  </a:cubicBezTo>
                  <a:cubicBezTo>
                    <a:pt x="502" y="339"/>
                    <a:pt x="494" y="352"/>
                    <a:pt x="482" y="363"/>
                  </a:cubicBezTo>
                  <a:cubicBezTo>
                    <a:pt x="471" y="375"/>
                    <a:pt x="458" y="383"/>
                    <a:pt x="444" y="389"/>
                  </a:cubicBezTo>
                  <a:cubicBezTo>
                    <a:pt x="429" y="396"/>
                    <a:pt x="414" y="399"/>
                    <a:pt x="397" y="399"/>
                  </a:cubicBezTo>
                  <a:cubicBezTo>
                    <a:pt x="381" y="399"/>
                    <a:pt x="366" y="396"/>
                    <a:pt x="352" y="389"/>
                  </a:cubicBezTo>
                  <a:cubicBezTo>
                    <a:pt x="337" y="383"/>
                    <a:pt x="324" y="375"/>
                    <a:pt x="313" y="363"/>
                  </a:cubicBezTo>
                  <a:cubicBezTo>
                    <a:pt x="302" y="352"/>
                    <a:pt x="293" y="339"/>
                    <a:pt x="287" y="325"/>
                  </a:cubicBezTo>
                  <a:cubicBezTo>
                    <a:pt x="281" y="310"/>
                    <a:pt x="278" y="295"/>
                    <a:pt x="278" y="279"/>
                  </a:cubicBezTo>
                  <a:moveTo>
                    <a:pt x="159" y="604"/>
                  </a:moveTo>
                  <a:cubicBezTo>
                    <a:pt x="159" y="513"/>
                    <a:pt x="233" y="439"/>
                    <a:pt x="324" y="439"/>
                  </a:cubicBezTo>
                  <a:lnTo>
                    <a:pt x="471" y="439"/>
                  </a:lnTo>
                  <a:cubicBezTo>
                    <a:pt x="562" y="439"/>
                    <a:pt x="636" y="513"/>
                    <a:pt x="636" y="604"/>
                  </a:cubicBezTo>
                  <a:cubicBezTo>
                    <a:pt x="636" y="622"/>
                    <a:pt x="622" y="637"/>
                    <a:pt x="603" y="637"/>
                  </a:cubicBezTo>
                  <a:lnTo>
                    <a:pt x="192" y="637"/>
                  </a:lnTo>
                  <a:cubicBezTo>
                    <a:pt x="174" y="637"/>
                    <a:pt x="159" y="623"/>
                    <a:pt x="159" y="604"/>
                  </a:cubicBezTo>
                  <a:close/>
                </a:path>
              </a:pathLst>
            </a:custGeom>
            <a:solidFill>
              <a:srgbClr val="22D3EE"/>
            </a:solidFill>
            <a:ln w="0">
              <a:noFill/>
            </a:ln>
          </p:spPr>
          <p:txBody>
            <a:bodyPr lIns="0" tIns="0" rIns="0" bIns="0" anchor="t">
              <a:noAutofit/>
            </a:bodyPr>
            <a:lstStyle/>
            <a:p>
              <a:endParaRPr lang="en-US" sz="2400" b="0" u="none" strike="noStrike">
                <a:solidFill>
                  <a:srgbClr val="000000"/>
                </a:solidFill>
                <a:effectLst/>
                <a:uFillTx/>
                <a:latin typeface="微软雅黑" panose="020B0503020204020204" pitchFamily="34" charset="-122"/>
                <a:ea typeface="微软雅黑" panose="020B0503020204020204" pitchFamily="34" charset="-122"/>
              </a:endParaRPr>
            </a:p>
          </p:txBody>
        </p:sp>
        <p:sp>
          <p:nvSpPr>
            <p:cNvPr id="249" name="文本框 248"/>
            <p:cNvSpPr txBox="1"/>
            <p:nvPr/>
          </p:nvSpPr>
          <p:spPr>
            <a:xfrm>
              <a:off x="7917" y="2901"/>
              <a:ext cx="1742" cy="418"/>
            </a:xfrm>
            <a:prstGeom prst="rect">
              <a:avLst/>
            </a:prstGeom>
            <a:noFill/>
            <a:ln w="0">
              <a:noFill/>
            </a:ln>
          </p:spPr>
          <p:txBody>
            <a:bodyPr wrap="none" lIns="0" tIns="0" rIns="0" bIns="0" anchor="t">
              <a:spAutoFit/>
            </a:bodyPr>
            <a:lstStyle/>
            <a:p>
              <a:r>
                <a:rPr lang="zh-CN" sz="1800" b="1" i="0" u="none" strike="noStrike">
                  <a:solidFill>
                    <a:srgbClr val="F9FAFB"/>
                  </a:solidFill>
                  <a:effectLst/>
                  <a:uFillTx/>
                  <a:latin typeface="微软雅黑" panose="020B0503020204020204" pitchFamily="34" charset="-122"/>
                  <a:ea typeface="微软雅黑" panose="020B0503020204020204" pitchFamily="34" charset="-122"/>
                </a:rPr>
                <a:t>人际关系</a:t>
              </a:r>
            </a:p>
          </p:txBody>
        </p:sp>
        <p:sp>
          <p:nvSpPr>
            <p:cNvPr id="250" name="文本框 249"/>
            <p:cNvSpPr txBox="1"/>
            <p:nvPr/>
          </p:nvSpPr>
          <p:spPr>
            <a:xfrm>
              <a:off x="7347" y="4173"/>
              <a:ext cx="239" cy="269"/>
            </a:xfrm>
            <a:prstGeom prst="rect">
              <a:avLst/>
            </a:prstGeom>
            <a:noFill/>
            <a:ln w="0">
              <a:noFill/>
            </a:ln>
          </p:spPr>
          <p:txBody>
            <a:bodyPr wrap="none" lIns="0" tIns="0" rIns="0" bIns="0" anchor="t">
              <a:spAutoFit/>
            </a:bodyPr>
            <a:lstStyle/>
            <a:p>
              <a:r>
                <a:rPr lang="en-US" sz="1200" b="1" i="0" u="none" strike="noStrike">
                  <a:solidFill>
                    <a:srgbClr val="22D3EE"/>
                  </a:solidFill>
                  <a:effectLst/>
                  <a:uFillTx/>
                  <a:latin typeface="微软雅黑" panose="020B0503020204020204" pitchFamily="34" charset="-122"/>
                  <a:ea typeface="微软雅黑" panose="020B0503020204020204" pitchFamily="34" charset="-122"/>
                </a:rPr>
                <a:t>●</a:t>
              </a:r>
            </a:p>
          </p:txBody>
        </p:sp>
        <p:sp>
          <p:nvSpPr>
            <p:cNvPr id="251" name="文本框 250"/>
            <p:cNvSpPr txBox="1"/>
            <p:nvPr/>
          </p:nvSpPr>
          <p:spPr>
            <a:xfrm>
              <a:off x="7672" y="4107"/>
              <a:ext cx="3696" cy="282"/>
            </a:xfrm>
            <a:prstGeom prst="rect">
              <a:avLst/>
            </a:prstGeom>
            <a:noFill/>
            <a:ln w="0">
              <a:noFill/>
            </a:ln>
          </p:spPr>
          <p:txBody>
            <a:bodyPr wrap="none" lIns="0" tIns="0" rIns="0" bIns="0" anchor="t">
              <a:spAutoFit/>
            </a:bodyPr>
            <a:lstStyle/>
            <a:p>
              <a:r>
                <a:rPr lang="zh-CN" sz="1200" b="0" i="0" u="none" strike="noStrike">
                  <a:solidFill>
                    <a:srgbClr val="A855F7"/>
                  </a:solidFill>
                  <a:effectLst/>
                  <a:uFillTx/>
                  <a:latin typeface="微软雅黑" panose="020B0503020204020204" pitchFamily="34" charset="-122"/>
                  <a:ea typeface="微软雅黑" panose="020B0503020204020204" pitchFamily="34" charset="-122"/>
                </a:rPr>
                <a:t>核心关系：</a:t>
              </a:r>
              <a:r>
                <a:rPr lang="zh-CN" sz="1200" b="0" i="0" u="none" strike="noStrike">
                  <a:solidFill>
                    <a:srgbClr val="D1D5DB"/>
                  </a:solidFill>
                  <a:effectLst/>
                  <a:uFillTx/>
                  <a:latin typeface="微软雅黑" panose="020B0503020204020204" pitchFamily="34" charset="-122"/>
                  <a:ea typeface="微软雅黑" panose="020B0503020204020204" pitchFamily="34" charset="-122"/>
                </a:rPr>
                <a:t>团队成员、中医专家</a:t>
              </a:r>
              <a:endParaRPr lang="en-US" sz="1200" b="0" u="none" strike="noStrike">
                <a:solidFill>
                  <a:srgbClr val="000000"/>
                </a:solidFill>
                <a:effectLst/>
                <a:uFillTx/>
                <a:latin typeface="微软雅黑" panose="020B0503020204020204" pitchFamily="34" charset="-122"/>
                <a:ea typeface="微软雅黑" panose="020B0503020204020204" pitchFamily="34" charset="-122"/>
              </a:endParaRPr>
            </a:p>
          </p:txBody>
        </p:sp>
        <p:sp>
          <p:nvSpPr>
            <p:cNvPr id="252" name="文本框 251"/>
            <p:cNvSpPr txBox="1"/>
            <p:nvPr/>
          </p:nvSpPr>
          <p:spPr>
            <a:xfrm>
              <a:off x="7347" y="4863"/>
              <a:ext cx="239" cy="269"/>
            </a:xfrm>
            <a:prstGeom prst="rect">
              <a:avLst/>
            </a:prstGeom>
            <a:noFill/>
            <a:ln w="0">
              <a:noFill/>
            </a:ln>
          </p:spPr>
          <p:txBody>
            <a:bodyPr wrap="none" lIns="0" tIns="0" rIns="0" bIns="0" anchor="t">
              <a:spAutoFit/>
            </a:bodyPr>
            <a:lstStyle/>
            <a:p>
              <a:r>
                <a:rPr lang="en-US" sz="1200" b="1" i="0" u="none" strike="noStrike">
                  <a:solidFill>
                    <a:srgbClr val="22D3EE"/>
                  </a:solidFill>
                  <a:effectLst/>
                  <a:uFillTx/>
                  <a:latin typeface="微软雅黑" panose="020B0503020204020204" pitchFamily="34" charset="-122"/>
                  <a:ea typeface="微软雅黑" panose="020B0503020204020204" pitchFamily="34" charset="-122"/>
                </a:rPr>
                <a:t>●</a:t>
              </a:r>
            </a:p>
          </p:txBody>
        </p:sp>
        <p:pic>
          <p:nvPicPr>
            <p:cNvPr id="254" name="图片 253"/>
            <p:cNvPicPr/>
            <p:nvPr/>
          </p:nvPicPr>
          <p:blipFill>
            <a:blip r:embed="rId3"/>
            <a:stretch>
              <a:fillRect/>
            </a:stretch>
          </p:blipFill>
          <p:spPr>
            <a:xfrm>
              <a:off x="7227" y="3640"/>
              <a:ext cx="1200" cy="60"/>
            </a:xfrm>
            <a:prstGeom prst="rect">
              <a:avLst/>
            </a:prstGeom>
            <a:noFill/>
            <a:ln w="0">
              <a:noFill/>
            </a:ln>
          </p:spPr>
        </p:pic>
        <p:sp>
          <p:nvSpPr>
            <p:cNvPr id="255" name="文本框 254"/>
            <p:cNvSpPr txBox="1"/>
            <p:nvPr/>
          </p:nvSpPr>
          <p:spPr>
            <a:xfrm>
              <a:off x="7672" y="4847"/>
              <a:ext cx="5016" cy="282"/>
            </a:xfrm>
            <a:prstGeom prst="rect">
              <a:avLst/>
            </a:prstGeom>
            <a:noFill/>
            <a:ln w="0">
              <a:noFill/>
            </a:ln>
          </p:spPr>
          <p:txBody>
            <a:bodyPr wrap="none" lIns="0" tIns="0" rIns="0" bIns="0" anchor="t">
              <a:spAutoFit/>
            </a:bodyPr>
            <a:lstStyle/>
            <a:p>
              <a:r>
                <a:rPr lang="zh-CN" sz="1200" b="0" i="0" u="none" strike="noStrike">
                  <a:solidFill>
                    <a:srgbClr val="A855F7"/>
                  </a:solidFill>
                  <a:effectLst/>
                  <a:uFillTx/>
                  <a:latin typeface="微软雅黑" panose="020B0503020204020204" pitchFamily="34" charset="-122"/>
                  <a:ea typeface="微软雅黑" panose="020B0503020204020204" pitchFamily="34" charset="-122"/>
                </a:rPr>
                <a:t>网络特征：</a:t>
              </a:r>
              <a:r>
                <a:rPr lang="zh-CN" sz="1200" b="0" i="0" u="none" strike="noStrike">
                  <a:solidFill>
                    <a:srgbClr val="D1D5DB"/>
                  </a:solidFill>
                  <a:effectLst/>
                  <a:uFillTx/>
                  <a:latin typeface="微软雅黑" panose="020B0503020204020204" pitchFamily="34" charset="-122"/>
                  <a:ea typeface="微软雅黑" panose="020B0503020204020204" pitchFamily="34" charset="-122"/>
                </a:rPr>
                <a:t>聚焦国内合作，跨学科交流频繁</a:t>
              </a:r>
              <a:endParaRPr lang="en-US" sz="1200" b="0" u="none" strike="noStrike">
                <a:solidFill>
                  <a:srgbClr val="000000"/>
                </a:solidFill>
                <a:effectLst/>
                <a:uFillTx/>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目前现状</a:t>
            </a:r>
          </a:p>
        </p:txBody>
      </p:sp>
      <p:sp>
        <p:nvSpPr>
          <p:cNvPr id="32" name="文本框 31"/>
          <p:cNvSpPr txBox="1"/>
          <p:nvPr/>
        </p:nvSpPr>
        <p:spPr>
          <a:xfrm>
            <a:off x="323215" y="771525"/>
            <a:ext cx="3829050" cy="427355"/>
          </a:xfrm>
          <a:prstGeom prst="rect">
            <a:avLst/>
          </a:prstGeom>
          <a:noFill/>
          <a:ln w="0">
            <a:noFill/>
          </a:ln>
        </p:spPr>
        <p:txBody>
          <a:bodyPr wrap="none" lIns="0" tIns="0" rIns="0" bIns="0" anchor="t">
            <a:noAutofit/>
          </a:bodyPr>
          <a:lstStyle/>
          <a:p>
            <a:pPr algn="l"/>
            <a:r>
              <a:rPr lang="zh-CN" sz="3000" b="1">
                <a:solidFill>
                  <a:schemeClr val="tx1"/>
                </a:solidFill>
                <a:effectLst/>
                <a:uFillTx/>
                <a:latin typeface="微软雅黑" panose="020B0503020204020204" pitchFamily="34" charset="-122"/>
                <a:ea typeface="微软雅黑" panose="020B0503020204020204" pitchFamily="34" charset="-122"/>
                <a:sym typeface="+mn-ea"/>
              </a:rPr>
              <a:t>林巧稚案例深度分析</a:t>
            </a:r>
            <a:endParaRPr lang="en-US" sz="3000" b="0" u="none" strike="noStrike">
              <a:solidFill>
                <a:schemeClr val="tx1"/>
              </a:solidFill>
              <a:effectLst/>
              <a:uFillTx/>
              <a:latin typeface="微软雅黑" panose="020B0503020204020204" pitchFamily="34" charset="-122"/>
              <a:ea typeface="微软雅黑" panose="020B0503020204020204" pitchFamily="34" charset="-122"/>
            </a:endParaRPr>
          </a:p>
          <a:p>
            <a:pPr algn="l"/>
            <a:endParaRPr lang="en-US" sz="3000" b="0" i="0" u="none" strike="noStrike">
              <a:solidFill>
                <a:schemeClr val="tx1"/>
              </a:solidFill>
              <a:effectLst/>
              <a:uFillTx/>
              <a:latin typeface="微软雅黑" panose="020B0503020204020204" pitchFamily="34" charset="-122"/>
              <a:ea typeface="微软雅黑" panose="020B0503020204020204" pitchFamily="34" charset="-122"/>
              <a:sym typeface="+mn-ea"/>
            </a:endParaRPr>
          </a:p>
        </p:txBody>
      </p:sp>
      <p:sp>
        <p:nvSpPr>
          <p:cNvPr id="124" name="任意多边形 123"/>
          <p:cNvSpPr/>
          <p:nvPr/>
        </p:nvSpPr>
        <p:spPr>
          <a:xfrm>
            <a:off x="-108310" y="1288930"/>
            <a:ext cx="11278080" cy="19440"/>
          </a:xfrm>
          <a:custGeom>
            <a:avLst/>
            <a:gdLst/>
            <a:ahLst/>
            <a:cxnLst/>
            <a:rect l="0" t="0" r="r" b="b"/>
            <a:pathLst>
              <a:path w="31328" h="54">
                <a:moveTo>
                  <a:pt x="0" y="0"/>
                </a:moveTo>
                <a:lnTo>
                  <a:pt x="31328" y="0"/>
                </a:lnTo>
                <a:lnTo>
                  <a:pt x="31328" y="54"/>
                </a:lnTo>
                <a:lnTo>
                  <a:pt x="0" y="54"/>
                </a:lnTo>
                <a:lnTo>
                  <a:pt x="0" y="0"/>
                </a:lnTo>
                <a:close/>
              </a:path>
            </a:pathLst>
          </a:custGeom>
          <a:solidFill>
            <a:srgbClr val="374151"/>
          </a:solidFill>
          <a:ln w="0">
            <a:noFill/>
          </a:ln>
        </p:spPr>
        <p:txBody>
          <a:bodyPr lIns="0" tIns="0" rIns="0" bIns="0" anchor="t">
            <a:noAutofit/>
          </a:bodyPr>
          <a:lstStyle/>
          <a:p>
            <a:endParaRPr lang="en-US" sz="2400" b="0" u="none" strike="noStrike">
              <a:solidFill>
                <a:srgbClr val="FFFFFF"/>
              </a:solidFill>
              <a:effectLst/>
              <a:uFillTx/>
              <a:latin typeface="Times New Roman" panose="02020603050405020304"/>
            </a:endParaRPr>
          </a:p>
        </p:txBody>
      </p:sp>
      <p:sp>
        <p:nvSpPr>
          <p:cNvPr id="22" name="任意多边形 21"/>
          <p:cNvSpPr/>
          <p:nvPr/>
        </p:nvSpPr>
        <p:spPr>
          <a:xfrm>
            <a:off x="107315" y="1420495"/>
            <a:ext cx="3842385" cy="1988820"/>
          </a:xfrm>
          <a:custGeom>
            <a:avLst/>
            <a:gdLst/>
            <a:ahLst/>
            <a:cxnLst/>
            <a:rect l="0" t="0" r="r" b="b"/>
            <a:pathLst>
              <a:path w="14751" h="6404">
                <a:moveTo>
                  <a:pt x="0" y="6205"/>
                </a:moveTo>
                <a:lnTo>
                  <a:pt x="0" y="198"/>
                </a:lnTo>
                <a:cubicBezTo>
                  <a:pt x="0" y="185"/>
                  <a:pt x="1" y="172"/>
                  <a:pt x="3" y="160"/>
                </a:cubicBezTo>
                <a:cubicBezTo>
                  <a:pt x="5" y="147"/>
                  <a:pt x="8" y="135"/>
                  <a:pt x="12" y="122"/>
                </a:cubicBezTo>
                <a:cubicBezTo>
                  <a:pt x="16" y="110"/>
                  <a:pt x="21" y="99"/>
                  <a:pt x="27" y="88"/>
                </a:cubicBezTo>
                <a:cubicBezTo>
                  <a:pt x="32" y="77"/>
                  <a:pt x="39" y="67"/>
                  <a:pt x="46" y="58"/>
                </a:cubicBezTo>
                <a:cubicBezTo>
                  <a:pt x="54" y="49"/>
                  <a:pt x="62" y="41"/>
                  <a:pt x="70" y="33"/>
                </a:cubicBezTo>
                <a:cubicBezTo>
                  <a:pt x="79" y="26"/>
                  <a:pt x="88" y="20"/>
                  <a:pt x="98" y="15"/>
                </a:cubicBezTo>
                <a:cubicBezTo>
                  <a:pt x="107" y="10"/>
                  <a:pt x="117" y="6"/>
                  <a:pt x="128" y="4"/>
                </a:cubicBezTo>
                <a:cubicBezTo>
                  <a:pt x="138" y="1"/>
                  <a:pt x="148" y="0"/>
                  <a:pt x="158" y="0"/>
                </a:cubicBezTo>
                <a:lnTo>
                  <a:pt x="14553" y="0"/>
                </a:lnTo>
                <a:cubicBezTo>
                  <a:pt x="14566" y="0"/>
                  <a:pt x="14579" y="1"/>
                  <a:pt x="14592" y="4"/>
                </a:cubicBezTo>
                <a:cubicBezTo>
                  <a:pt x="14604" y="6"/>
                  <a:pt x="14617" y="10"/>
                  <a:pt x="14629" y="15"/>
                </a:cubicBezTo>
                <a:cubicBezTo>
                  <a:pt x="14641" y="20"/>
                  <a:pt x="14652" y="26"/>
                  <a:pt x="14663" y="33"/>
                </a:cubicBezTo>
                <a:cubicBezTo>
                  <a:pt x="14674" y="41"/>
                  <a:pt x="14684" y="49"/>
                  <a:pt x="14693" y="58"/>
                </a:cubicBezTo>
                <a:cubicBezTo>
                  <a:pt x="14702" y="67"/>
                  <a:pt x="14711" y="77"/>
                  <a:pt x="14718" y="88"/>
                </a:cubicBezTo>
                <a:cubicBezTo>
                  <a:pt x="14725" y="99"/>
                  <a:pt x="14731" y="110"/>
                  <a:pt x="14736" y="122"/>
                </a:cubicBezTo>
                <a:cubicBezTo>
                  <a:pt x="14741" y="135"/>
                  <a:pt x="14745" y="147"/>
                  <a:pt x="14747" y="160"/>
                </a:cubicBezTo>
                <a:cubicBezTo>
                  <a:pt x="14750" y="172"/>
                  <a:pt x="14751" y="185"/>
                  <a:pt x="14751" y="198"/>
                </a:cubicBezTo>
                <a:lnTo>
                  <a:pt x="14751" y="6205"/>
                </a:lnTo>
                <a:cubicBezTo>
                  <a:pt x="14751" y="6218"/>
                  <a:pt x="14750" y="6231"/>
                  <a:pt x="14747" y="6244"/>
                </a:cubicBezTo>
                <a:cubicBezTo>
                  <a:pt x="14745" y="6257"/>
                  <a:pt x="14741" y="6269"/>
                  <a:pt x="14736" y="6281"/>
                </a:cubicBezTo>
                <a:cubicBezTo>
                  <a:pt x="14731" y="6293"/>
                  <a:pt x="14725" y="6305"/>
                  <a:pt x="14718" y="6316"/>
                </a:cubicBezTo>
                <a:cubicBezTo>
                  <a:pt x="14711" y="6327"/>
                  <a:pt x="14702" y="6337"/>
                  <a:pt x="14693" y="6346"/>
                </a:cubicBezTo>
                <a:cubicBezTo>
                  <a:pt x="14684" y="6355"/>
                  <a:pt x="14674" y="6363"/>
                  <a:pt x="14663" y="6370"/>
                </a:cubicBezTo>
                <a:cubicBezTo>
                  <a:pt x="14652" y="6378"/>
                  <a:pt x="14641" y="6384"/>
                  <a:pt x="14629" y="6389"/>
                </a:cubicBezTo>
                <a:cubicBezTo>
                  <a:pt x="14617" y="6394"/>
                  <a:pt x="14604" y="6398"/>
                  <a:pt x="14592" y="6400"/>
                </a:cubicBezTo>
                <a:cubicBezTo>
                  <a:pt x="14579" y="6403"/>
                  <a:pt x="14566" y="6404"/>
                  <a:pt x="14553" y="6404"/>
                </a:cubicBezTo>
                <a:lnTo>
                  <a:pt x="158" y="6404"/>
                </a:lnTo>
                <a:cubicBezTo>
                  <a:pt x="148" y="6404"/>
                  <a:pt x="138" y="6403"/>
                  <a:pt x="128" y="6400"/>
                </a:cubicBezTo>
                <a:cubicBezTo>
                  <a:pt x="117" y="6398"/>
                  <a:pt x="107" y="6394"/>
                  <a:pt x="98" y="6389"/>
                </a:cubicBezTo>
                <a:cubicBezTo>
                  <a:pt x="88" y="6384"/>
                  <a:pt x="79" y="6378"/>
                  <a:pt x="70" y="6370"/>
                </a:cubicBezTo>
                <a:cubicBezTo>
                  <a:pt x="62" y="6363"/>
                  <a:pt x="54" y="6355"/>
                  <a:pt x="46" y="6346"/>
                </a:cubicBezTo>
                <a:cubicBezTo>
                  <a:pt x="39" y="6337"/>
                  <a:pt x="32" y="6327"/>
                  <a:pt x="27" y="6316"/>
                </a:cubicBezTo>
                <a:cubicBezTo>
                  <a:pt x="21" y="6305"/>
                  <a:pt x="16" y="6293"/>
                  <a:pt x="12" y="6281"/>
                </a:cubicBezTo>
                <a:cubicBezTo>
                  <a:pt x="8" y="6269"/>
                  <a:pt x="5" y="6257"/>
                  <a:pt x="3" y="6244"/>
                </a:cubicBezTo>
                <a:cubicBezTo>
                  <a:pt x="1" y="6231"/>
                  <a:pt x="0" y="6218"/>
                  <a:pt x="0" y="6205"/>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panose="02020603050405020304"/>
            </a:endParaRPr>
          </a:p>
        </p:txBody>
      </p:sp>
      <p:sp>
        <p:nvSpPr>
          <p:cNvPr id="262" name="文本框 261"/>
          <p:cNvSpPr txBox="1"/>
          <p:nvPr/>
        </p:nvSpPr>
        <p:spPr>
          <a:xfrm>
            <a:off x="354965" y="1699260"/>
            <a:ext cx="1106170" cy="265430"/>
          </a:xfrm>
          <a:prstGeom prst="rect">
            <a:avLst/>
          </a:prstGeom>
          <a:noFill/>
          <a:ln w="0">
            <a:noFill/>
          </a:ln>
        </p:spPr>
        <p:txBody>
          <a:bodyPr wrap="none" lIns="0" tIns="0" rIns="0" bIns="0" anchor="t">
            <a:spAutoFit/>
          </a:bodyPr>
          <a:lstStyle/>
          <a:p>
            <a:r>
              <a:rPr lang="zh-CN" sz="1800" b="1" i="0" u="none" strike="noStrike">
                <a:solidFill>
                  <a:srgbClr val="A855F7"/>
                </a:solidFill>
                <a:effectLst/>
                <a:uFillTx/>
                <a:latin typeface="Noto Sans SC" panose="020B0200000000000000" charset="-122"/>
                <a:ea typeface="Noto Sans SC" panose="020B0200000000000000" charset="-122"/>
              </a:rPr>
              <a:t>情感分析</a:t>
            </a:r>
            <a:endParaRPr lang="en-US" sz="1800" b="0" u="none" strike="noStrike">
              <a:solidFill>
                <a:srgbClr val="000000"/>
              </a:solidFill>
              <a:effectLst/>
              <a:uFillTx/>
              <a:latin typeface="Times New Roman" panose="02020603050405020304"/>
            </a:endParaRPr>
          </a:p>
        </p:txBody>
      </p:sp>
      <p:sp>
        <p:nvSpPr>
          <p:cNvPr id="263" name="文本框 262"/>
          <p:cNvSpPr txBox="1"/>
          <p:nvPr/>
        </p:nvSpPr>
        <p:spPr>
          <a:xfrm>
            <a:off x="431165" y="2233930"/>
            <a:ext cx="113665" cy="134620"/>
          </a:xfrm>
          <a:prstGeom prst="rect">
            <a:avLst/>
          </a:prstGeom>
          <a:noFill/>
          <a:ln w="0">
            <a:noFill/>
          </a:ln>
        </p:spPr>
        <p:txBody>
          <a:bodyPr wrap="none" lIns="0" tIns="0" rIns="0" bIns="0" anchor="t">
            <a:spAutoFit/>
          </a:bodyPr>
          <a:lstStyle/>
          <a:p>
            <a:r>
              <a:rPr lang="en-US" sz="900" b="0" i="0" u="none" strike="noStrike">
                <a:solidFill>
                  <a:srgbClr val="A855F7"/>
                </a:solidFill>
                <a:effectLst/>
                <a:uFillTx/>
                <a:latin typeface="Noto Sans SC" panose="020B0200000000000000" charset="-122"/>
                <a:ea typeface="Noto Sans SC" panose="020B0200000000000000" charset="-122"/>
              </a:rPr>
              <a:t>◆</a:t>
            </a:r>
            <a:endParaRPr lang="en-US" sz="900" b="0" u="none" strike="noStrike">
              <a:solidFill>
                <a:srgbClr val="000000"/>
              </a:solidFill>
              <a:effectLst/>
              <a:uFillTx/>
              <a:latin typeface="Times New Roman" panose="02020603050405020304"/>
            </a:endParaRPr>
          </a:p>
        </p:txBody>
      </p:sp>
      <p:sp>
        <p:nvSpPr>
          <p:cNvPr id="264" name="文本框 263"/>
          <p:cNvSpPr txBox="1"/>
          <p:nvPr/>
        </p:nvSpPr>
        <p:spPr>
          <a:xfrm>
            <a:off x="659765" y="2198370"/>
            <a:ext cx="2346960" cy="179070"/>
          </a:xfrm>
          <a:prstGeom prst="rect">
            <a:avLst/>
          </a:prstGeom>
          <a:noFill/>
          <a:ln w="0">
            <a:noFill/>
          </a:ln>
        </p:spPr>
        <p:txBody>
          <a:bodyPr wrap="none" lIns="0" tIns="0" rIns="0" bIns="0" anchor="t">
            <a:spAutoFit/>
          </a:bodyPr>
          <a:lstStyle/>
          <a:p>
            <a:r>
              <a:rPr lang="zh-CN" sz="1200" b="0" i="0" u="none" strike="noStrike">
                <a:solidFill>
                  <a:srgbClr val="A855F7"/>
                </a:solidFill>
                <a:effectLst/>
                <a:uFillTx/>
                <a:latin typeface="Noto Sans SC" panose="020B0200000000000000" charset="-122"/>
                <a:ea typeface="Noto Sans SC" panose="020B0200000000000000" charset="-122"/>
              </a:rPr>
              <a:t>正面情感：</a:t>
            </a:r>
            <a:r>
              <a:rPr lang="zh-CN" sz="1200" b="0" i="0" u="none" strike="noStrike">
                <a:solidFill>
                  <a:srgbClr val="D1D5DB"/>
                </a:solidFill>
                <a:effectLst/>
                <a:uFillTx/>
                <a:latin typeface="Noto Sans SC" panose="020B0200000000000000" charset="-122"/>
                <a:ea typeface="Noto Sans SC" panose="020B0200000000000000" charset="-122"/>
              </a:rPr>
              <a:t>患者康复、医学贡献</a:t>
            </a:r>
            <a:endParaRPr lang="en-US" sz="1200" b="0" u="none" strike="noStrike">
              <a:solidFill>
                <a:srgbClr val="000000"/>
              </a:solidFill>
              <a:effectLst/>
              <a:uFillTx/>
              <a:latin typeface="Times New Roman" panose="02020603050405020304"/>
            </a:endParaRPr>
          </a:p>
        </p:txBody>
      </p:sp>
      <p:sp>
        <p:nvSpPr>
          <p:cNvPr id="265" name="文本框 264"/>
          <p:cNvSpPr txBox="1"/>
          <p:nvPr/>
        </p:nvSpPr>
        <p:spPr>
          <a:xfrm>
            <a:off x="431165" y="2595880"/>
            <a:ext cx="113665" cy="134620"/>
          </a:xfrm>
          <a:prstGeom prst="rect">
            <a:avLst/>
          </a:prstGeom>
          <a:noFill/>
          <a:ln w="0">
            <a:noFill/>
          </a:ln>
        </p:spPr>
        <p:txBody>
          <a:bodyPr wrap="none" lIns="0" tIns="0" rIns="0" bIns="0" anchor="t">
            <a:spAutoFit/>
          </a:bodyPr>
          <a:lstStyle/>
          <a:p>
            <a:r>
              <a:rPr lang="en-US" sz="900" b="0" i="0" u="none" strike="noStrike">
                <a:solidFill>
                  <a:srgbClr val="A855F7"/>
                </a:solidFill>
                <a:effectLst/>
                <a:uFillTx/>
                <a:latin typeface="Noto Sans SC" panose="020B0200000000000000" charset="-122"/>
                <a:ea typeface="Noto Sans SC" panose="020B0200000000000000" charset="-122"/>
              </a:rPr>
              <a:t>◆</a:t>
            </a:r>
            <a:endParaRPr lang="en-US" sz="900" b="0" u="none" strike="noStrike">
              <a:solidFill>
                <a:srgbClr val="000000"/>
              </a:solidFill>
              <a:effectLst/>
              <a:uFillTx/>
              <a:latin typeface="Times New Roman" panose="02020603050405020304"/>
            </a:endParaRPr>
          </a:p>
        </p:txBody>
      </p:sp>
      <p:sp>
        <p:nvSpPr>
          <p:cNvPr id="266" name="文本框 265"/>
          <p:cNvSpPr txBox="1"/>
          <p:nvPr/>
        </p:nvSpPr>
        <p:spPr>
          <a:xfrm>
            <a:off x="659765" y="2560320"/>
            <a:ext cx="2346960" cy="179070"/>
          </a:xfrm>
          <a:prstGeom prst="rect">
            <a:avLst/>
          </a:prstGeom>
          <a:noFill/>
          <a:ln w="0">
            <a:noFill/>
          </a:ln>
        </p:spPr>
        <p:txBody>
          <a:bodyPr wrap="none" lIns="0" tIns="0" rIns="0" bIns="0" anchor="t">
            <a:spAutoFit/>
          </a:bodyPr>
          <a:lstStyle/>
          <a:p>
            <a:r>
              <a:rPr lang="zh-CN" sz="1200" b="0" i="0" u="none" strike="noStrike">
                <a:solidFill>
                  <a:srgbClr val="A855F7"/>
                </a:solidFill>
                <a:effectLst/>
                <a:uFillTx/>
                <a:latin typeface="Noto Sans SC" panose="020B0200000000000000" charset="-122"/>
                <a:ea typeface="Noto Sans SC" panose="020B0200000000000000" charset="-122"/>
              </a:rPr>
              <a:t>中性情感：</a:t>
            </a:r>
            <a:r>
              <a:rPr lang="zh-CN" sz="1200" b="0" i="0" u="none" strike="noStrike">
                <a:solidFill>
                  <a:srgbClr val="D1D5DB"/>
                </a:solidFill>
                <a:effectLst/>
                <a:uFillTx/>
                <a:latin typeface="Noto Sans SC" panose="020B0200000000000000" charset="-122"/>
                <a:ea typeface="Noto Sans SC" panose="020B0200000000000000" charset="-122"/>
              </a:rPr>
              <a:t>医院工作、教学活动</a:t>
            </a:r>
            <a:endParaRPr lang="en-US" sz="1200" b="0" u="none" strike="noStrike">
              <a:solidFill>
                <a:srgbClr val="000000"/>
              </a:solidFill>
              <a:effectLst/>
              <a:uFillTx/>
              <a:latin typeface="Times New Roman" panose="02020603050405020304"/>
            </a:endParaRPr>
          </a:p>
        </p:txBody>
      </p:sp>
      <p:sp>
        <p:nvSpPr>
          <p:cNvPr id="267" name="文本框 266"/>
          <p:cNvSpPr txBox="1"/>
          <p:nvPr/>
        </p:nvSpPr>
        <p:spPr>
          <a:xfrm>
            <a:off x="431165" y="2957830"/>
            <a:ext cx="113665" cy="134620"/>
          </a:xfrm>
          <a:prstGeom prst="rect">
            <a:avLst/>
          </a:prstGeom>
          <a:noFill/>
          <a:ln w="0">
            <a:noFill/>
          </a:ln>
        </p:spPr>
        <p:txBody>
          <a:bodyPr wrap="none" lIns="0" tIns="0" rIns="0" bIns="0" anchor="t">
            <a:spAutoFit/>
          </a:bodyPr>
          <a:lstStyle/>
          <a:p>
            <a:r>
              <a:rPr lang="en-US" sz="900" b="0" i="0" u="none" strike="noStrike">
                <a:solidFill>
                  <a:srgbClr val="A855F7"/>
                </a:solidFill>
                <a:effectLst/>
                <a:uFillTx/>
                <a:latin typeface="Noto Sans SC" panose="020B0200000000000000" charset="-122"/>
                <a:ea typeface="Noto Sans SC" panose="020B0200000000000000" charset="-122"/>
              </a:rPr>
              <a:t>◆</a:t>
            </a:r>
            <a:endParaRPr lang="en-US" sz="900" b="0" u="none" strike="noStrike">
              <a:solidFill>
                <a:srgbClr val="000000"/>
              </a:solidFill>
              <a:effectLst/>
              <a:uFillTx/>
              <a:latin typeface="Times New Roman" panose="02020603050405020304"/>
            </a:endParaRPr>
          </a:p>
        </p:txBody>
      </p:sp>
      <p:sp>
        <p:nvSpPr>
          <p:cNvPr id="270" name="文本框 269"/>
          <p:cNvSpPr txBox="1"/>
          <p:nvPr/>
        </p:nvSpPr>
        <p:spPr>
          <a:xfrm>
            <a:off x="659765" y="2922270"/>
            <a:ext cx="2682240" cy="179070"/>
          </a:xfrm>
          <a:prstGeom prst="rect">
            <a:avLst/>
          </a:prstGeom>
          <a:noFill/>
          <a:ln w="0">
            <a:noFill/>
          </a:ln>
        </p:spPr>
        <p:txBody>
          <a:bodyPr wrap="none" lIns="0" tIns="0" rIns="0" bIns="0" anchor="t">
            <a:spAutoFit/>
          </a:bodyPr>
          <a:lstStyle/>
          <a:p>
            <a:r>
              <a:rPr lang="zh-CN" sz="1200" b="0" i="0" u="none" strike="noStrike">
                <a:solidFill>
                  <a:srgbClr val="A855F7"/>
                </a:solidFill>
                <a:effectLst/>
                <a:uFillTx/>
                <a:latin typeface="Noto Sans SC" panose="020B0200000000000000" charset="-122"/>
                <a:ea typeface="Noto Sans SC" panose="020B0200000000000000" charset="-122"/>
              </a:rPr>
              <a:t>负面情感：</a:t>
            </a:r>
            <a:r>
              <a:rPr lang="zh-CN" sz="1200" b="0" i="0" u="none" strike="noStrike">
                <a:solidFill>
                  <a:srgbClr val="D1D5DB"/>
                </a:solidFill>
                <a:effectLst/>
                <a:uFillTx/>
                <a:latin typeface="Noto Sans SC" panose="020B0200000000000000" charset="-122"/>
                <a:ea typeface="Noto Sans SC" panose="020B0200000000000000" charset="-122"/>
              </a:rPr>
              <a:t>医疗资源不足、社会压力</a:t>
            </a:r>
            <a:endParaRPr lang="en-US" sz="1200" b="0" u="none" strike="noStrike">
              <a:solidFill>
                <a:srgbClr val="000000"/>
              </a:solidFill>
              <a:effectLst/>
              <a:uFillTx/>
              <a:latin typeface="Times New Roman" panose="02020603050405020304"/>
            </a:endParaRPr>
          </a:p>
        </p:txBody>
      </p:sp>
      <p:sp>
        <p:nvSpPr>
          <p:cNvPr id="268" name="任意多边形 267"/>
          <p:cNvSpPr/>
          <p:nvPr/>
        </p:nvSpPr>
        <p:spPr>
          <a:xfrm>
            <a:off x="107950" y="3507740"/>
            <a:ext cx="3841750" cy="1506220"/>
          </a:xfrm>
          <a:custGeom>
            <a:avLst/>
            <a:gdLst/>
            <a:ahLst/>
            <a:cxnLst/>
            <a:rect l="0" t="0" r="r" b="b"/>
            <a:pathLst>
              <a:path w="14751" h="6404">
                <a:moveTo>
                  <a:pt x="0" y="6206"/>
                </a:moveTo>
                <a:lnTo>
                  <a:pt x="0" y="199"/>
                </a:lnTo>
                <a:cubicBezTo>
                  <a:pt x="0" y="186"/>
                  <a:pt x="1" y="173"/>
                  <a:pt x="3" y="160"/>
                </a:cubicBezTo>
                <a:cubicBezTo>
                  <a:pt x="5" y="147"/>
                  <a:pt x="8" y="135"/>
                  <a:pt x="12" y="123"/>
                </a:cubicBezTo>
                <a:cubicBezTo>
                  <a:pt x="16" y="111"/>
                  <a:pt x="21" y="99"/>
                  <a:pt x="27" y="89"/>
                </a:cubicBezTo>
                <a:cubicBezTo>
                  <a:pt x="32" y="78"/>
                  <a:pt x="39" y="68"/>
                  <a:pt x="46" y="58"/>
                </a:cubicBezTo>
                <a:cubicBezTo>
                  <a:pt x="54" y="49"/>
                  <a:pt x="62" y="41"/>
                  <a:pt x="70" y="34"/>
                </a:cubicBezTo>
                <a:cubicBezTo>
                  <a:pt x="79" y="27"/>
                  <a:pt x="88" y="20"/>
                  <a:pt x="98" y="15"/>
                </a:cubicBezTo>
                <a:cubicBezTo>
                  <a:pt x="107" y="10"/>
                  <a:pt x="117" y="7"/>
                  <a:pt x="128" y="4"/>
                </a:cubicBezTo>
                <a:cubicBezTo>
                  <a:pt x="138" y="2"/>
                  <a:pt x="148" y="0"/>
                  <a:pt x="158" y="0"/>
                </a:cubicBezTo>
                <a:lnTo>
                  <a:pt x="14553" y="0"/>
                </a:lnTo>
                <a:cubicBezTo>
                  <a:pt x="14566" y="0"/>
                  <a:pt x="14579" y="2"/>
                  <a:pt x="14592" y="4"/>
                </a:cubicBezTo>
                <a:cubicBezTo>
                  <a:pt x="14604" y="7"/>
                  <a:pt x="14617" y="10"/>
                  <a:pt x="14629" y="15"/>
                </a:cubicBezTo>
                <a:cubicBezTo>
                  <a:pt x="14641" y="20"/>
                  <a:pt x="14652" y="27"/>
                  <a:pt x="14663" y="34"/>
                </a:cubicBezTo>
                <a:cubicBezTo>
                  <a:pt x="14674" y="41"/>
                  <a:pt x="14684" y="49"/>
                  <a:pt x="14693" y="58"/>
                </a:cubicBezTo>
                <a:cubicBezTo>
                  <a:pt x="14702" y="68"/>
                  <a:pt x="14711" y="78"/>
                  <a:pt x="14718" y="89"/>
                </a:cubicBezTo>
                <a:cubicBezTo>
                  <a:pt x="14725" y="99"/>
                  <a:pt x="14731" y="111"/>
                  <a:pt x="14736" y="123"/>
                </a:cubicBezTo>
                <a:cubicBezTo>
                  <a:pt x="14741" y="135"/>
                  <a:pt x="14745" y="147"/>
                  <a:pt x="14747" y="160"/>
                </a:cubicBezTo>
                <a:cubicBezTo>
                  <a:pt x="14750" y="173"/>
                  <a:pt x="14751" y="186"/>
                  <a:pt x="14751" y="199"/>
                </a:cubicBezTo>
                <a:lnTo>
                  <a:pt x="14751" y="6206"/>
                </a:lnTo>
                <a:cubicBezTo>
                  <a:pt x="14751" y="6219"/>
                  <a:pt x="14750" y="6232"/>
                  <a:pt x="14747" y="6245"/>
                </a:cubicBezTo>
                <a:cubicBezTo>
                  <a:pt x="14745" y="6257"/>
                  <a:pt x="14741" y="6270"/>
                  <a:pt x="14736" y="6282"/>
                </a:cubicBezTo>
                <a:cubicBezTo>
                  <a:pt x="14731" y="6294"/>
                  <a:pt x="14725" y="6305"/>
                  <a:pt x="14718" y="6316"/>
                </a:cubicBezTo>
                <a:cubicBezTo>
                  <a:pt x="14711" y="6327"/>
                  <a:pt x="14702" y="6337"/>
                  <a:pt x="14693" y="6346"/>
                </a:cubicBezTo>
                <a:cubicBezTo>
                  <a:pt x="14684" y="6355"/>
                  <a:pt x="14674" y="6364"/>
                  <a:pt x="14663" y="6371"/>
                </a:cubicBezTo>
                <a:cubicBezTo>
                  <a:pt x="14652" y="6378"/>
                  <a:pt x="14641" y="6384"/>
                  <a:pt x="14629" y="6389"/>
                </a:cubicBezTo>
                <a:cubicBezTo>
                  <a:pt x="14617" y="6394"/>
                  <a:pt x="14604" y="6398"/>
                  <a:pt x="14592" y="6400"/>
                </a:cubicBezTo>
                <a:cubicBezTo>
                  <a:pt x="14579" y="6403"/>
                  <a:pt x="14566" y="6404"/>
                  <a:pt x="14553" y="6404"/>
                </a:cubicBezTo>
                <a:lnTo>
                  <a:pt x="158" y="6404"/>
                </a:lnTo>
                <a:cubicBezTo>
                  <a:pt x="148" y="6404"/>
                  <a:pt x="138" y="6403"/>
                  <a:pt x="128" y="6400"/>
                </a:cubicBezTo>
                <a:cubicBezTo>
                  <a:pt x="117" y="6398"/>
                  <a:pt x="107" y="6394"/>
                  <a:pt x="98" y="6389"/>
                </a:cubicBezTo>
                <a:cubicBezTo>
                  <a:pt x="88" y="6384"/>
                  <a:pt x="79" y="6378"/>
                  <a:pt x="70" y="6371"/>
                </a:cubicBezTo>
                <a:cubicBezTo>
                  <a:pt x="62" y="6364"/>
                  <a:pt x="54" y="6355"/>
                  <a:pt x="46" y="6346"/>
                </a:cubicBezTo>
                <a:cubicBezTo>
                  <a:pt x="39" y="6337"/>
                  <a:pt x="32" y="6327"/>
                  <a:pt x="27" y="6316"/>
                </a:cubicBezTo>
                <a:cubicBezTo>
                  <a:pt x="21" y="6305"/>
                  <a:pt x="16" y="6294"/>
                  <a:pt x="12" y="6282"/>
                </a:cubicBezTo>
                <a:cubicBezTo>
                  <a:pt x="8" y="6270"/>
                  <a:pt x="5" y="6257"/>
                  <a:pt x="3" y="6245"/>
                </a:cubicBezTo>
                <a:cubicBezTo>
                  <a:pt x="1" y="6232"/>
                  <a:pt x="0" y="6219"/>
                  <a:pt x="0" y="6206"/>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panose="02020603050405020304"/>
            </a:endParaRPr>
          </a:p>
        </p:txBody>
      </p:sp>
      <p:sp>
        <p:nvSpPr>
          <p:cNvPr id="271" name="文本框 270"/>
          <p:cNvSpPr txBox="1"/>
          <p:nvPr/>
        </p:nvSpPr>
        <p:spPr>
          <a:xfrm>
            <a:off x="354965" y="3858895"/>
            <a:ext cx="948055" cy="173355"/>
          </a:xfrm>
          <a:prstGeom prst="rect">
            <a:avLst/>
          </a:prstGeom>
          <a:noFill/>
          <a:ln w="0">
            <a:noFill/>
          </a:ln>
        </p:spPr>
        <p:txBody>
          <a:bodyPr wrap="none" lIns="0" tIns="0" rIns="0" bIns="0" anchor="t">
            <a:noAutofit/>
          </a:bodyPr>
          <a:lstStyle/>
          <a:p>
            <a:r>
              <a:rPr lang="zh-CN" sz="1800" b="1" i="0" u="none" strike="noStrike">
                <a:solidFill>
                  <a:srgbClr val="22D3EE"/>
                </a:solidFill>
                <a:effectLst/>
                <a:uFillTx/>
                <a:latin typeface="Noto Sans SC" panose="020B0200000000000000" charset="-122"/>
                <a:ea typeface="Noto Sans SC" panose="020B0200000000000000" charset="-122"/>
              </a:rPr>
              <a:t>人际关系</a:t>
            </a:r>
            <a:endParaRPr lang="en-US" sz="1800" b="0" u="none" strike="noStrike">
              <a:solidFill>
                <a:srgbClr val="000000"/>
              </a:solidFill>
              <a:effectLst/>
              <a:uFillTx/>
              <a:latin typeface="Times New Roman" panose="02020603050405020304"/>
            </a:endParaRPr>
          </a:p>
        </p:txBody>
      </p:sp>
      <p:sp>
        <p:nvSpPr>
          <p:cNvPr id="272" name="文本框 271"/>
          <p:cNvSpPr txBox="1"/>
          <p:nvPr/>
        </p:nvSpPr>
        <p:spPr>
          <a:xfrm>
            <a:off x="431165" y="4393565"/>
            <a:ext cx="97790" cy="88265"/>
          </a:xfrm>
          <a:prstGeom prst="rect">
            <a:avLst/>
          </a:prstGeom>
          <a:noFill/>
          <a:ln w="0">
            <a:noFill/>
          </a:ln>
        </p:spPr>
        <p:txBody>
          <a:bodyPr wrap="none" lIns="0" tIns="0" rIns="0" bIns="0" anchor="t">
            <a:noAutofit/>
          </a:bodyPr>
          <a:lstStyle/>
          <a:p>
            <a:r>
              <a:rPr lang="en-US" sz="900" b="0" i="0" u="none" strike="noStrike">
                <a:solidFill>
                  <a:srgbClr val="22D3EE"/>
                </a:solidFill>
                <a:effectLst/>
                <a:uFillTx/>
                <a:latin typeface="Noto Sans SC" panose="020B0200000000000000" charset="-122"/>
                <a:ea typeface="Noto Sans SC" panose="020B0200000000000000" charset="-122"/>
              </a:rPr>
              <a:t>◆</a:t>
            </a:r>
            <a:endParaRPr lang="en-US" sz="900" b="0" u="none" strike="noStrike">
              <a:solidFill>
                <a:srgbClr val="000000"/>
              </a:solidFill>
              <a:effectLst/>
              <a:uFillTx/>
              <a:latin typeface="Times New Roman" panose="02020603050405020304"/>
            </a:endParaRPr>
          </a:p>
        </p:txBody>
      </p:sp>
      <p:sp>
        <p:nvSpPr>
          <p:cNvPr id="273" name="文本框 272"/>
          <p:cNvSpPr txBox="1"/>
          <p:nvPr/>
        </p:nvSpPr>
        <p:spPr>
          <a:xfrm>
            <a:off x="659765" y="4358005"/>
            <a:ext cx="1671955" cy="117475"/>
          </a:xfrm>
          <a:prstGeom prst="rect">
            <a:avLst/>
          </a:prstGeom>
          <a:noFill/>
          <a:ln w="0">
            <a:noFill/>
          </a:ln>
        </p:spPr>
        <p:txBody>
          <a:bodyPr wrap="none" lIns="0" tIns="0" rIns="0" bIns="0" anchor="t">
            <a:noAutofit/>
          </a:bodyPr>
          <a:lstStyle/>
          <a:p>
            <a:r>
              <a:rPr lang="zh-CN" sz="1200" b="0" i="0" u="none" strike="noStrike">
                <a:solidFill>
                  <a:srgbClr val="A855F7"/>
                </a:solidFill>
                <a:effectLst/>
                <a:uFillTx/>
                <a:latin typeface="Noto Sans SC" panose="020B0200000000000000" charset="-122"/>
                <a:ea typeface="Noto Sans SC" panose="020B0200000000000000" charset="-122"/>
              </a:rPr>
              <a:t>核心关系：</a:t>
            </a:r>
            <a:r>
              <a:rPr lang="zh-CN" sz="1200" b="0" i="0" u="none" strike="noStrike">
                <a:solidFill>
                  <a:srgbClr val="D1D5DB"/>
                </a:solidFill>
                <a:effectLst/>
                <a:uFillTx/>
                <a:latin typeface="Noto Sans SC" panose="020B0200000000000000" charset="-122"/>
                <a:ea typeface="Noto Sans SC" panose="020B0200000000000000" charset="-122"/>
              </a:rPr>
              <a:t>患者、学生、同事</a:t>
            </a:r>
            <a:endParaRPr lang="en-US" sz="1200" b="0" u="none" strike="noStrike">
              <a:solidFill>
                <a:srgbClr val="000000"/>
              </a:solidFill>
              <a:effectLst/>
              <a:uFillTx/>
              <a:latin typeface="Times New Roman" panose="02020603050405020304"/>
            </a:endParaRPr>
          </a:p>
        </p:txBody>
      </p:sp>
      <p:sp>
        <p:nvSpPr>
          <p:cNvPr id="274" name="文本框 273"/>
          <p:cNvSpPr txBox="1"/>
          <p:nvPr/>
        </p:nvSpPr>
        <p:spPr>
          <a:xfrm>
            <a:off x="431165" y="4755515"/>
            <a:ext cx="97790" cy="88265"/>
          </a:xfrm>
          <a:prstGeom prst="rect">
            <a:avLst/>
          </a:prstGeom>
          <a:noFill/>
          <a:ln w="0">
            <a:noFill/>
          </a:ln>
        </p:spPr>
        <p:txBody>
          <a:bodyPr wrap="none" lIns="0" tIns="0" rIns="0" bIns="0" anchor="t">
            <a:noAutofit/>
          </a:bodyPr>
          <a:lstStyle/>
          <a:p>
            <a:r>
              <a:rPr lang="en-US" sz="900" b="0" i="0" u="none" strike="noStrike">
                <a:solidFill>
                  <a:srgbClr val="22D3EE"/>
                </a:solidFill>
                <a:effectLst/>
                <a:uFillTx/>
                <a:latin typeface="Noto Sans SC" panose="020B0200000000000000" charset="-122"/>
                <a:ea typeface="Noto Sans SC" panose="020B0200000000000000" charset="-122"/>
              </a:rPr>
              <a:t>◆</a:t>
            </a:r>
            <a:endParaRPr lang="en-US" sz="900" b="0" u="none" strike="noStrike">
              <a:solidFill>
                <a:srgbClr val="000000"/>
              </a:solidFill>
              <a:effectLst/>
              <a:uFillTx/>
              <a:latin typeface="Times New Roman" panose="02020603050405020304"/>
            </a:endParaRPr>
          </a:p>
        </p:txBody>
      </p:sp>
      <p:sp>
        <p:nvSpPr>
          <p:cNvPr id="281" name="文本框 280"/>
          <p:cNvSpPr txBox="1"/>
          <p:nvPr/>
        </p:nvSpPr>
        <p:spPr>
          <a:xfrm>
            <a:off x="659765" y="4719955"/>
            <a:ext cx="2729865" cy="117475"/>
          </a:xfrm>
          <a:prstGeom prst="rect">
            <a:avLst/>
          </a:prstGeom>
          <a:noFill/>
          <a:ln w="0">
            <a:noFill/>
          </a:ln>
        </p:spPr>
        <p:txBody>
          <a:bodyPr wrap="none" lIns="0" tIns="0" rIns="0" bIns="0" anchor="t">
            <a:noAutofit/>
          </a:bodyPr>
          <a:lstStyle/>
          <a:p>
            <a:r>
              <a:rPr lang="zh-CN" sz="1200" b="0" i="0" u="none" strike="noStrike">
                <a:solidFill>
                  <a:srgbClr val="A855F7"/>
                </a:solidFill>
                <a:effectLst/>
                <a:uFillTx/>
                <a:latin typeface="Noto Sans SC" panose="020B0200000000000000" charset="-122"/>
                <a:ea typeface="Noto Sans SC" panose="020B0200000000000000" charset="-122"/>
              </a:rPr>
              <a:t>网络特征：</a:t>
            </a:r>
            <a:r>
              <a:rPr lang="zh-CN" sz="1200" b="0" i="0" u="none" strike="noStrike">
                <a:solidFill>
                  <a:srgbClr val="D1D5DB"/>
                </a:solidFill>
                <a:effectLst/>
                <a:uFillTx/>
                <a:latin typeface="Noto Sans SC" panose="020B0200000000000000" charset="-122"/>
                <a:ea typeface="Noto Sans SC" panose="020B0200000000000000" charset="-122"/>
              </a:rPr>
              <a:t>以职业关系为主，社会影响力大</a:t>
            </a:r>
            <a:endParaRPr lang="en-US" sz="1200" b="0" u="none" strike="noStrike">
              <a:solidFill>
                <a:srgbClr val="000000"/>
              </a:solidFill>
              <a:effectLst/>
              <a:uFillTx/>
              <a:latin typeface="Times New Roman" panose="02020603050405020304"/>
            </a:endParaRPr>
          </a:p>
        </p:txBody>
      </p:sp>
      <p:pic>
        <p:nvPicPr>
          <p:cNvPr id="277" name="图片 276"/>
          <p:cNvPicPr/>
          <p:nvPr/>
        </p:nvPicPr>
        <p:blipFill>
          <a:blip r:embed="rId3"/>
          <a:stretch>
            <a:fillRect/>
          </a:stretch>
        </p:blipFill>
        <p:spPr>
          <a:xfrm>
            <a:off x="4572000" y="1398270"/>
            <a:ext cx="2041525" cy="2021840"/>
          </a:xfrm>
          <a:prstGeom prst="rect">
            <a:avLst/>
          </a:prstGeom>
          <a:noFill/>
          <a:ln w="0">
            <a:noFill/>
          </a:ln>
        </p:spPr>
      </p:pic>
      <p:pic>
        <p:nvPicPr>
          <p:cNvPr id="279" name="图片 278"/>
          <p:cNvPicPr/>
          <p:nvPr/>
        </p:nvPicPr>
        <p:blipFill>
          <a:blip r:embed="rId4"/>
          <a:stretch>
            <a:fillRect/>
          </a:stretch>
        </p:blipFill>
        <p:spPr>
          <a:xfrm>
            <a:off x="4572000" y="3508375"/>
            <a:ext cx="4457065" cy="1570990"/>
          </a:xfrm>
          <a:prstGeom prst="rect">
            <a:avLst/>
          </a:prstGeom>
          <a:noFill/>
          <a:ln w="0">
            <a:noFill/>
          </a:ln>
        </p:spPr>
      </p:pic>
      <p:pic>
        <p:nvPicPr>
          <p:cNvPr id="25" name="图片 24"/>
          <p:cNvPicPr/>
          <p:nvPr/>
        </p:nvPicPr>
        <p:blipFill>
          <a:blip r:embed="rId3"/>
          <a:stretch>
            <a:fillRect/>
          </a:stretch>
        </p:blipFill>
        <p:spPr>
          <a:xfrm>
            <a:off x="6732270" y="1419860"/>
            <a:ext cx="2229485" cy="1981835"/>
          </a:xfrm>
          <a:prstGeom prst="rect">
            <a:avLst/>
          </a:prstGeom>
          <a:noFill/>
          <a:ln w="0">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目前现状</a:t>
            </a:r>
          </a:p>
        </p:txBody>
      </p:sp>
      <p:sp>
        <p:nvSpPr>
          <p:cNvPr id="172" name="文本框 171"/>
          <p:cNvSpPr txBox="1"/>
          <p:nvPr/>
        </p:nvSpPr>
        <p:spPr>
          <a:xfrm>
            <a:off x="323215" y="771525"/>
            <a:ext cx="3829050" cy="427355"/>
          </a:xfrm>
          <a:prstGeom prst="rect">
            <a:avLst/>
          </a:prstGeom>
          <a:noFill/>
          <a:ln w="0">
            <a:noFill/>
          </a:ln>
        </p:spPr>
        <p:txBody>
          <a:bodyPr wrap="none" lIns="0" tIns="0" rIns="0" bIns="0" anchor="t">
            <a:noAutofit/>
          </a:bodyPr>
          <a:lstStyle/>
          <a:p>
            <a:pPr algn="l"/>
            <a:r>
              <a:rPr lang="zh-CN" sz="3000" b="1">
                <a:solidFill>
                  <a:schemeClr val="tx1"/>
                </a:solidFill>
                <a:effectLst/>
                <a:uFillTx/>
                <a:latin typeface="微软雅黑" panose="020B0503020204020204" pitchFamily="34" charset="-122"/>
                <a:ea typeface="微软雅黑" panose="020B0503020204020204" pitchFamily="34" charset="-122"/>
                <a:sym typeface="+mn-ea"/>
              </a:rPr>
              <a:t>研究发现与讨论</a:t>
            </a:r>
            <a:endParaRPr lang="en-US" sz="3000" b="0" u="none" strike="noStrike">
              <a:solidFill>
                <a:schemeClr val="tx1"/>
              </a:solidFill>
              <a:effectLst/>
              <a:uFillTx/>
              <a:latin typeface="微软雅黑" panose="020B0503020204020204" pitchFamily="34" charset="-122"/>
              <a:ea typeface="微软雅黑" panose="020B0503020204020204" pitchFamily="34" charset="-122"/>
            </a:endParaRPr>
          </a:p>
          <a:p>
            <a:pPr algn="l"/>
            <a:endParaRPr lang="en-US" sz="3000" b="0" i="0" u="none" strike="noStrike">
              <a:solidFill>
                <a:schemeClr val="tx1"/>
              </a:solidFill>
              <a:effectLst/>
              <a:uFillTx/>
              <a:latin typeface="微软雅黑" panose="020B0503020204020204" pitchFamily="34" charset="-122"/>
              <a:ea typeface="微软雅黑" panose="020B0503020204020204" pitchFamily="34" charset="-122"/>
              <a:sym typeface="+mn-ea"/>
            </a:endParaRPr>
          </a:p>
        </p:txBody>
      </p:sp>
      <p:sp>
        <p:nvSpPr>
          <p:cNvPr id="173" name="任意多边形 172"/>
          <p:cNvSpPr/>
          <p:nvPr/>
        </p:nvSpPr>
        <p:spPr>
          <a:xfrm>
            <a:off x="-108310" y="1288930"/>
            <a:ext cx="11278080" cy="19440"/>
          </a:xfrm>
          <a:custGeom>
            <a:avLst/>
            <a:gdLst/>
            <a:ahLst/>
            <a:cxnLst/>
            <a:rect l="0" t="0" r="r" b="b"/>
            <a:pathLst>
              <a:path w="31328" h="54">
                <a:moveTo>
                  <a:pt x="0" y="0"/>
                </a:moveTo>
                <a:lnTo>
                  <a:pt x="31328" y="0"/>
                </a:lnTo>
                <a:lnTo>
                  <a:pt x="31328" y="54"/>
                </a:lnTo>
                <a:lnTo>
                  <a:pt x="0" y="54"/>
                </a:lnTo>
                <a:lnTo>
                  <a:pt x="0" y="0"/>
                </a:lnTo>
                <a:close/>
              </a:path>
            </a:pathLst>
          </a:custGeom>
          <a:solidFill>
            <a:srgbClr val="374151"/>
          </a:solidFill>
          <a:ln w="0">
            <a:noFill/>
          </a:ln>
        </p:spPr>
        <p:txBody>
          <a:bodyPr lIns="0" tIns="0" rIns="0" bIns="0" anchor="t">
            <a:noAutofit/>
          </a:bodyPr>
          <a:lstStyle/>
          <a:p>
            <a:endParaRPr lang="en-US" sz="2400" b="0" u="none" strike="noStrike">
              <a:solidFill>
                <a:srgbClr val="FFFFFF"/>
              </a:solidFill>
              <a:effectLst/>
              <a:uFillTx/>
              <a:latin typeface="Times New Roman" panose="02020603050405020304"/>
            </a:endParaRPr>
          </a:p>
        </p:txBody>
      </p:sp>
      <p:sp>
        <p:nvSpPr>
          <p:cNvPr id="326" name="任意多边形 325"/>
          <p:cNvSpPr/>
          <p:nvPr/>
        </p:nvSpPr>
        <p:spPr>
          <a:xfrm>
            <a:off x="240665" y="1432560"/>
            <a:ext cx="2720340" cy="3430905"/>
          </a:xfrm>
          <a:custGeom>
            <a:avLst/>
            <a:gdLst/>
            <a:ahLst/>
            <a:cxnLst/>
            <a:rect l="0" t="0" r="r" b="b"/>
            <a:pathLst>
              <a:path w="9843" h="13468">
                <a:moveTo>
                  <a:pt x="0" y="13270"/>
                </a:moveTo>
                <a:lnTo>
                  <a:pt x="0" y="198"/>
                </a:lnTo>
                <a:cubicBezTo>
                  <a:pt x="0" y="185"/>
                  <a:pt x="1" y="172"/>
                  <a:pt x="4" y="160"/>
                </a:cubicBezTo>
                <a:cubicBezTo>
                  <a:pt x="6" y="147"/>
                  <a:pt x="10" y="135"/>
                  <a:pt x="15" y="122"/>
                </a:cubicBezTo>
                <a:cubicBezTo>
                  <a:pt x="20" y="110"/>
                  <a:pt x="26" y="99"/>
                  <a:pt x="33" y="88"/>
                </a:cubicBezTo>
                <a:cubicBezTo>
                  <a:pt x="40" y="77"/>
                  <a:pt x="49" y="67"/>
                  <a:pt x="58" y="58"/>
                </a:cubicBezTo>
                <a:cubicBezTo>
                  <a:pt x="67" y="49"/>
                  <a:pt x="77" y="41"/>
                  <a:pt x="88" y="33"/>
                </a:cubicBezTo>
                <a:cubicBezTo>
                  <a:pt x="99" y="26"/>
                  <a:pt x="110" y="20"/>
                  <a:pt x="122" y="15"/>
                </a:cubicBezTo>
                <a:cubicBezTo>
                  <a:pt x="134" y="10"/>
                  <a:pt x="147" y="6"/>
                  <a:pt x="159" y="4"/>
                </a:cubicBezTo>
                <a:cubicBezTo>
                  <a:pt x="172" y="1"/>
                  <a:pt x="185" y="0"/>
                  <a:pt x="198" y="0"/>
                </a:cubicBezTo>
                <a:lnTo>
                  <a:pt x="9645" y="0"/>
                </a:lnTo>
                <a:cubicBezTo>
                  <a:pt x="9658" y="0"/>
                  <a:pt x="9671" y="1"/>
                  <a:pt x="9684" y="4"/>
                </a:cubicBezTo>
                <a:cubicBezTo>
                  <a:pt x="9696" y="6"/>
                  <a:pt x="9709" y="10"/>
                  <a:pt x="9721" y="15"/>
                </a:cubicBezTo>
                <a:cubicBezTo>
                  <a:pt x="9733" y="20"/>
                  <a:pt x="9744" y="26"/>
                  <a:pt x="9755" y="33"/>
                </a:cubicBezTo>
                <a:cubicBezTo>
                  <a:pt x="9766" y="41"/>
                  <a:pt x="9776" y="49"/>
                  <a:pt x="9785" y="58"/>
                </a:cubicBezTo>
                <a:cubicBezTo>
                  <a:pt x="9794" y="67"/>
                  <a:pt x="9803" y="77"/>
                  <a:pt x="9810" y="88"/>
                </a:cubicBezTo>
                <a:cubicBezTo>
                  <a:pt x="9817" y="99"/>
                  <a:pt x="9823" y="110"/>
                  <a:pt x="9828" y="122"/>
                </a:cubicBezTo>
                <a:cubicBezTo>
                  <a:pt x="9833" y="135"/>
                  <a:pt x="9837" y="147"/>
                  <a:pt x="9839" y="160"/>
                </a:cubicBezTo>
                <a:cubicBezTo>
                  <a:pt x="9842" y="172"/>
                  <a:pt x="9843" y="185"/>
                  <a:pt x="9843" y="198"/>
                </a:cubicBezTo>
                <a:lnTo>
                  <a:pt x="9843" y="13270"/>
                </a:lnTo>
                <a:cubicBezTo>
                  <a:pt x="9843" y="13283"/>
                  <a:pt x="9842" y="13296"/>
                  <a:pt x="9839" y="13309"/>
                </a:cubicBezTo>
                <a:cubicBezTo>
                  <a:pt x="9837" y="13321"/>
                  <a:pt x="9833" y="13334"/>
                  <a:pt x="9828" y="13346"/>
                </a:cubicBezTo>
                <a:cubicBezTo>
                  <a:pt x="9823" y="13358"/>
                  <a:pt x="9817" y="13369"/>
                  <a:pt x="9810" y="13380"/>
                </a:cubicBezTo>
                <a:cubicBezTo>
                  <a:pt x="9803" y="13391"/>
                  <a:pt x="9794" y="13401"/>
                  <a:pt x="9785" y="13410"/>
                </a:cubicBezTo>
                <a:cubicBezTo>
                  <a:pt x="9776" y="13419"/>
                  <a:pt x="9766" y="13428"/>
                  <a:pt x="9755" y="13435"/>
                </a:cubicBezTo>
                <a:cubicBezTo>
                  <a:pt x="9744" y="13442"/>
                  <a:pt x="9733" y="13448"/>
                  <a:pt x="9721" y="13453"/>
                </a:cubicBezTo>
                <a:cubicBezTo>
                  <a:pt x="9709" y="13458"/>
                  <a:pt x="9696" y="13462"/>
                  <a:pt x="9684" y="13464"/>
                </a:cubicBezTo>
                <a:cubicBezTo>
                  <a:pt x="9671" y="13467"/>
                  <a:pt x="9658" y="13468"/>
                  <a:pt x="9645" y="13468"/>
                </a:cubicBezTo>
                <a:lnTo>
                  <a:pt x="198" y="13468"/>
                </a:lnTo>
                <a:cubicBezTo>
                  <a:pt x="185" y="13468"/>
                  <a:pt x="172" y="13467"/>
                  <a:pt x="159" y="13464"/>
                </a:cubicBezTo>
                <a:cubicBezTo>
                  <a:pt x="147" y="13462"/>
                  <a:pt x="134" y="13458"/>
                  <a:pt x="122" y="13453"/>
                </a:cubicBezTo>
                <a:cubicBezTo>
                  <a:pt x="110" y="13448"/>
                  <a:pt x="99" y="13442"/>
                  <a:pt x="88" y="13435"/>
                </a:cubicBezTo>
                <a:cubicBezTo>
                  <a:pt x="77" y="13428"/>
                  <a:pt x="67" y="13419"/>
                  <a:pt x="58" y="13410"/>
                </a:cubicBezTo>
                <a:cubicBezTo>
                  <a:pt x="49" y="13401"/>
                  <a:pt x="40" y="13391"/>
                  <a:pt x="33" y="13380"/>
                </a:cubicBezTo>
                <a:cubicBezTo>
                  <a:pt x="26" y="13369"/>
                  <a:pt x="20" y="13358"/>
                  <a:pt x="15" y="13346"/>
                </a:cubicBezTo>
                <a:cubicBezTo>
                  <a:pt x="10" y="13334"/>
                  <a:pt x="6" y="13321"/>
                  <a:pt x="4" y="13309"/>
                </a:cubicBezTo>
                <a:cubicBezTo>
                  <a:pt x="1" y="13296"/>
                  <a:pt x="0" y="13283"/>
                  <a:pt x="0" y="13270"/>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微软雅黑" panose="020B0503020204020204" pitchFamily="34" charset="-122"/>
              <a:ea typeface="微软雅黑" panose="020B0503020204020204" pitchFamily="34" charset="-122"/>
            </a:endParaRPr>
          </a:p>
        </p:txBody>
      </p:sp>
      <p:sp>
        <p:nvSpPr>
          <p:cNvPr id="327" name="任意多边形 326"/>
          <p:cNvSpPr/>
          <p:nvPr/>
        </p:nvSpPr>
        <p:spPr>
          <a:xfrm>
            <a:off x="240665" y="1432560"/>
            <a:ext cx="2720340" cy="3430905"/>
          </a:xfrm>
          <a:custGeom>
            <a:avLst/>
            <a:gdLst/>
            <a:ahLst/>
            <a:cxnLst/>
            <a:rect l="0" t="0" r="r" b="b"/>
            <a:pathLst>
              <a:path w="9843" h="13468" fill="none">
                <a:moveTo>
                  <a:pt x="0" y="13270"/>
                </a:moveTo>
                <a:lnTo>
                  <a:pt x="0" y="198"/>
                </a:lnTo>
                <a:cubicBezTo>
                  <a:pt x="0" y="185"/>
                  <a:pt x="1" y="172"/>
                  <a:pt x="4" y="160"/>
                </a:cubicBezTo>
                <a:cubicBezTo>
                  <a:pt x="6" y="147"/>
                  <a:pt x="10" y="135"/>
                  <a:pt x="15" y="122"/>
                </a:cubicBezTo>
                <a:cubicBezTo>
                  <a:pt x="20" y="110"/>
                  <a:pt x="26" y="99"/>
                  <a:pt x="33" y="88"/>
                </a:cubicBezTo>
                <a:cubicBezTo>
                  <a:pt x="40" y="77"/>
                  <a:pt x="49" y="67"/>
                  <a:pt x="58" y="58"/>
                </a:cubicBezTo>
                <a:cubicBezTo>
                  <a:pt x="67" y="49"/>
                  <a:pt x="77" y="41"/>
                  <a:pt x="88" y="33"/>
                </a:cubicBezTo>
                <a:cubicBezTo>
                  <a:pt x="99" y="26"/>
                  <a:pt x="110" y="20"/>
                  <a:pt x="122" y="15"/>
                </a:cubicBezTo>
                <a:cubicBezTo>
                  <a:pt x="134" y="10"/>
                  <a:pt x="147" y="6"/>
                  <a:pt x="159" y="4"/>
                </a:cubicBezTo>
                <a:cubicBezTo>
                  <a:pt x="172" y="1"/>
                  <a:pt x="185" y="0"/>
                  <a:pt x="198" y="0"/>
                </a:cubicBezTo>
                <a:lnTo>
                  <a:pt x="9645" y="0"/>
                </a:lnTo>
                <a:cubicBezTo>
                  <a:pt x="9658" y="0"/>
                  <a:pt x="9671" y="1"/>
                  <a:pt x="9684" y="4"/>
                </a:cubicBezTo>
                <a:cubicBezTo>
                  <a:pt x="9696" y="6"/>
                  <a:pt x="9709" y="10"/>
                  <a:pt x="9721" y="15"/>
                </a:cubicBezTo>
                <a:cubicBezTo>
                  <a:pt x="9733" y="20"/>
                  <a:pt x="9744" y="26"/>
                  <a:pt x="9755" y="33"/>
                </a:cubicBezTo>
                <a:cubicBezTo>
                  <a:pt x="9766" y="41"/>
                  <a:pt x="9776" y="49"/>
                  <a:pt x="9785" y="58"/>
                </a:cubicBezTo>
                <a:cubicBezTo>
                  <a:pt x="9794" y="67"/>
                  <a:pt x="9803" y="77"/>
                  <a:pt x="9810" y="88"/>
                </a:cubicBezTo>
                <a:cubicBezTo>
                  <a:pt x="9817" y="99"/>
                  <a:pt x="9823" y="110"/>
                  <a:pt x="9828" y="122"/>
                </a:cubicBezTo>
                <a:cubicBezTo>
                  <a:pt x="9833" y="135"/>
                  <a:pt x="9837" y="147"/>
                  <a:pt x="9839" y="160"/>
                </a:cubicBezTo>
                <a:cubicBezTo>
                  <a:pt x="9842" y="172"/>
                  <a:pt x="9843" y="185"/>
                  <a:pt x="9843" y="198"/>
                </a:cubicBezTo>
                <a:lnTo>
                  <a:pt x="9843" y="13270"/>
                </a:lnTo>
                <a:cubicBezTo>
                  <a:pt x="9843" y="13283"/>
                  <a:pt x="9842" y="13296"/>
                  <a:pt x="9839" y="13309"/>
                </a:cubicBezTo>
                <a:cubicBezTo>
                  <a:pt x="9837" y="13321"/>
                  <a:pt x="9833" y="13334"/>
                  <a:pt x="9828" y="13346"/>
                </a:cubicBezTo>
                <a:cubicBezTo>
                  <a:pt x="9823" y="13358"/>
                  <a:pt x="9817" y="13369"/>
                  <a:pt x="9810" y="13380"/>
                </a:cubicBezTo>
                <a:cubicBezTo>
                  <a:pt x="9803" y="13391"/>
                  <a:pt x="9794" y="13401"/>
                  <a:pt x="9785" y="13410"/>
                </a:cubicBezTo>
                <a:cubicBezTo>
                  <a:pt x="9776" y="13419"/>
                  <a:pt x="9766" y="13428"/>
                  <a:pt x="9755" y="13435"/>
                </a:cubicBezTo>
                <a:cubicBezTo>
                  <a:pt x="9744" y="13442"/>
                  <a:pt x="9733" y="13448"/>
                  <a:pt x="9721" y="13453"/>
                </a:cubicBezTo>
                <a:cubicBezTo>
                  <a:pt x="9709" y="13458"/>
                  <a:pt x="9696" y="13462"/>
                  <a:pt x="9684" y="13464"/>
                </a:cubicBezTo>
                <a:cubicBezTo>
                  <a:pt x="9671" y="13467"/>
                  <a:pt x="9658" y="13468"/>
                  <a:pt x="9645" y="13468"/>
                </a:cubicBezTo>
                <a:lnTo>
                  <a:pt x="198" y="13468"/>
                </a:lnTo>
                <a:cubicBezTo>
                  <a:pt x="185" y="13468"/>
                  <a:pt x="172" y="13467"/>
                  <a:pt x="159" y="13464"/>
                </a:cubicBezTo>
                <a:cubicBezTo>
                  <a:pt x="147" y="13462"/>
                  <a:pt x="134" y="13458"/>
                  <a:pt x="122" y="13453"/>
                </a:cubicBezTo>
                <a:cubicBezTo>
                  <a:pt x="110" y="13448"/>
                  <a:pt x="99" y="13442"/>
                  <a:pt x="88" y="13435"/>
                </a:cubicBezTo>
                <a:cubicBezTo>
                  <a:pt x="77" y="13428"/>
                  <a:pt x="67" y="13419"/>
                  <a:pt x="58" y="13410"/>
                </a:cubicBezTo>
                <a:cubicBezTo>
                  <a:pt x="49" y="13401"/>
                  <a:pt x="40" y="13391"/>
                  <a:pt x="33" y="13380"/>
                </a:cubicBezTo>
                <a:cubicBezTo>
                  <a:pt x="26" y="13369"/>
                  <a:pt x="20" y="13358"/>
                  <a:pt x="15" y="13346"/>
                </a:cubicBezTo>
                <a:cubicBezTo>
                  <a:pt x="10" y="13334"/>
                  <a:pt x="6" y="13321"/>
                  <a:pt x="4" y="13309"/>
                </a:cubicBezTo>
                <a:cubicBezTo>
                  <a:pt x="1" y="13296"/>
                  <a:pt x="0" y="13283"/>
                  <a:pt x="0" y="13270"/>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微软雅黑" panose="020B0503020204020204" pitchFamily="34" charset="-122"/>
              <a:ea typeface="微软雅黑" panose="020B0503020204020204" pitchFamily="34" charset="-122"/>
            </a:endParaRPr>
          </a:p>
        </p:txBody>
      </p:sp>
      <p:sp>
        <p:nvSpPr>
          <p:cNvPr id="328" name="任意多边形 327"/>
          <p:cNvSpPr/>
          <p:nvPr/>
        </p:nvSpPr>
        <p:spPr>
          <a:xfrm>
            <a:off x="420370" y="1654810"/>
            <a:ext cx="219710" cy="173355"/>
          </a:xfrm>
          <a:custGeom>
            <a:avLst/>
            <a:gdLst/>
            <a:ahLst/>
            <a:cxnLst/>
            <a:rect l="0" t="0" r="r" b="b"/>
            <a:pathLst>
              <a:path w="795" h="680">
                <a:moveTo>
                  <a:pt x="75" y="401"/>
                </a:moveTo>
                <a:lnTo>
                  <a:pt x="355" y="663"/>
                </a:lnTo>
                <a:cubicBezTo>
                  <a:pt x="367" y="674"/>
                  <a:pt x="382" y="680"/>
                  <a:pt x="398" y="680"/>
                </a:cubicBezTo>
                <a:cubicBezTo>
                  <a:pt x="414" y="680"/>
                  <a:pt x="429" y="674"/>
                  <a:pt x="441" y="663"/>
                </a:cubicBezTo>
                <a:lnTo>
                  <a:pt x="721" y="401"/>
                </a:lnTo>
                <a:cubicBezTo>
                  <a:pt x="768" y="357"/>
                  <a:pt x="795" y="295"/>
                  <a:pt x="795" y="231"/>
                </a:cubicBezTo>
                <a:lnTo>
                  <a:pt x="795" y="222"/>
                </a:lnTo>
                <a:cubicBezTo>
                  <a:pt x="795" y="114"/>
                  <a:pt x="716" y="21"/>
                  <a:pt x="610" y="3"/>
                </a:cubicBezTo>
                <a:cubicBezTo>
                  <a:pt x="539" y="-8"/>
                  <a:pt x="467" y="15"/>
                  <a:pt x="416" y="65"/>
                </a:cubicBezTo>
                <a:lnTo>
                  <a:pt x="398" y="84"/>
                </a:lnTo>
                <a:lnTo>
                  <a:pt x="379" y="65"/>
                </a:lnTo>
                <a:cubicBezTo>
                  <a:pt x="329" y="15"/>
                  <a:pt x="257" y="-8"/>
                  <a:pt x="186" y="3"/>
                </a:cubicBezTo>
                <a:cubicBezTo>
                  <a:pt x="79" y="21"/>
                  <a:pt x="0" y="114"/>
                  <a:pt x="0" y="222"/>
                </a:cubicBezTo>
                <a:lnTo>
                  <a:pt x="0" y="231"/>
                </a:lnTo>
                <a:cubicBezTo>
                  <a:pt x="0" y="295"/>
                  <a:pt x="27" y="357"/>
                  <a:pt x="75" y="401"/>
                </a:cubicBezTo>
                <a:close/>
              </a:path>
            </a:pathLst>
          </a:custGeom>
          <a:solidFill>
            <a:srgbClr val="A855F7">
              <a:alpha val="10000"/>
            </a:srgbClr>
          </a:solidFill>
          <a:ln w="0">
            <a:noFill/>
          </a:ln>
        </p:spPr>
        <p:txBody>
          <a:bodyPr lIns="0" tIns="0" rIns="0" bIns="0" anchor="t">
            <a:noAutofit/>
          </a:bodyPr>
          <a:lstStyle/>
          <a:p>
            <a:endParaRPr lang="en-US" sz="2400" b="0" u="none" strike="noStrike">
              <a:solidFill>
                <a:srgbClr val="FFFFFF"/>
              </a:solidFill>
              <a:effectLst/>
              <a:uFillTx/>
              <a:latin typeface="微软雅黑" panose="020B0503020204020204" pitchFamily="34" charset="-122"/>
              <a:ea typeface="微软雅黑" panose="020B0503020204020204" pitchFamily="34" charset="-122"/>
            </a:endParaRPr>
          </a:p>
        </p:txBody>
      </p:sp>
      <p:sp>
        <p:nvSpPr>
          <p:cNvPr id="330" name="文本框 329"/>
          <p:cNvSpPr txBox="1"/>
          <p:nvPr/>
        </p:nvSpPr>
        <p:spPr>
          <a:xfrm>
            <a:off x="756285" y="1614170"/>
            <a:ext cx="1297940" cy="230505"/>
          </a:xfrm>
          <a:prstGeom prst="rect">
            <a:avLst/>
          </a:prstGeom>
          <a:noFill/>
          <a:ln w="0">
            <a:noFill/>
          </a:ln>
        </p:spPr>
        <p:txBody>
          <a:bodyPr wrap="square" lIns="0" tIns="0" rIns="0" bIns="0" anchor="t">
            <a:spAutoFit/>
          </a:bodyPr>
          <a:lstStyle/>
          <a:p>
            <a:r>
              <a:rPr lang="zh-CN" sz="1500" b="1" i="0" u="none" strike="noStrike">
                <a:solidFill>
                  <a:srgbClr val="F9FAFB"/>
                </a:solidFill>
                <a:effectLst/>
                <a:uFillTx/>
                <a:latin typeface="微软雅黑" panose="020B0503020204020204" pitchFamily="34" charset="-122"/>
                <a:ea typeface="微软雅黑" panose="020B0503020204020204" pitchFamily="34" charset="-122"/>
              </a:rPr>
              <a:t>情感表达规律</a:t>
            </a:r>
          </a:p>
        </p:txBody>
      </p:sp>
      <p:sp>
        <p:nvSpPr>
          <p:cNvPr id="331" name="文本框 330"/>
          <p:cNvSpPr txBox="1"/>
          <p:nvPr/>
        </p:nvSpPr>
        <p:spPr>
          <a:xfrm>
            <a:off x="420370" y="2026285"/>
            <a:ext cx="116205" cy="184150"/>
          </a:xfrm>
          <a:prstGeom prst="rect">
            <a:avLst/>
          </a:prstGeom>
          <a:noFill/>
          <a:ln w="0">
            <a:noFill/>
          </a:ln>
        </p:spPr>
        <p:txBody>
          <a:bodyPr wrap="square" lIns="0" tIns="0" rIns="0" bIns="0" anchor="t">
            <a:spAutoFit/>
          </a:bodyPr>
          <a:lstStyle/>
          <a:p>
            <a:r>
              <a:rPr lang="en-US" sz="1200" b="0" i="0" u="none" strike="noStrike">
                <a:solidFill>
                  <a:srgbClr val="D1D5DB"/>
                </a:solidFill>
                <a:effectLst/>
                <a:uFillTx/>
                <a:latin typeface="微软雅黑" panose="020B0503020204020204" pitchFamily="34" charset="-122"/>
                <a:ea typeface="微软雅黑" panose="020B0503020204020204" pitchFamily="34" charset="-122"/>
              </a:rPr>
              <a:t>-</a:t>
            </a:r>
          </a:p>
        </p:txBody>
      </p:sp>
      <p:sp>
        <p:nvSpPr>
          <p:cNvPr id="332" name="文本框 331"/>
          <p:cNvSpPr txBox="1"/>
          <p:nvPr/>
        </p:nvSpPr>
        <p:spPr>
          <a:xfrm>
            <a:off x="507365" y="1980565"/>
            <a:ext cx="2324100" cy="1384935"/>
          </a:xfrm>
          <a:prstGeom prst="rect">
            <a:avLst/>
          </a:prstGeom>
          <a:noFill/>
          <a:ln w="0">
            <a:noFill/>
          </a:ln>
        </p:spPr>
        <p:txBody>
          <a:bodyPr wrap="square" lIns="0" tIns="0" rIns="0" bIns="0" anchor="t">
            <a:spAutoFit/>
          </a:bodyPr>
          <a:lstStyle/>
          <a:p>
            <a:pPr>
              <a:lnSpc>
                <a:spcPct val="150000"/>
              </a:lnSpc>
            </a:pPr>
            <a:r>
              <a:rPr lang="zh-CN" sz="1200" b="0" i="0" u="none" strike="noStrike" dirty="0">
                <a:solidFill>
                  <a:srgbClr val="D1D5DB"/>
                </a:solidFill>
                <a:effectLst/>
                <a:uFillTx/>
                <a:latin typeface="微软雅黑" panose="020B0503020204020204" pitchFamily="34" charset="-122"/>
                <a:ea typeface="微软雅黑" panose="020B0503020204020204" pitchFamily="34" charset="-122"/>
                <a:cs typeface="微软雅黑" panose="020B0503020204020204" pitchFamily="34" charset="-122"/>
              </a:rPr>
              <a:t>女性科学家情感更细腻，</a:t>
            </a:r>
            <a:r>
              <a:rPr lang="zh-CN" altLang="en-US" sz="1200" b="0" i="0" u="none" strike="noStrike" dirty="0">
                <a:solidFill>
                  <a:srgbClr val="D1D5DB"/>
                </a:solidFill>
                <a:effectLst/>
                <a:uFillTx/>
                <a:latin typeface="微软雅黑" panose="020B0503020204020204" pitchFamily="34" charset="-122"/>
                <a:ea typeface="微软雅黑" panose="020B0503020204020204" pitchFamily="34" charset="-122"/>
                <a:cs typeface="微软雅黑" panose="020B0503020204020204" pitchFamily="34" charset="-122"/>
              </a:rPr>
              <a:t>如传记中对 “实验细节”“患者感受” 的精准描述；</a:t>
            </a:r>
            <a:r>
              <a:rPr lang="zh-CN" sz="1200" b="0" i="0" u="none" strike="noStrike" dirty="0">
                <a:solidFill>
                  <a:srgbClr val="D1D5DB"/>
                </a:solidFill>
                <a:effectLst/>
                <a:uFillTx/>
                <a:latin typeface="微软雅黑" panose="020B0503020204020204" pitchFamily="34" charset="-122"/>
                <a:ea typeface="微软雅黑" panose="020B0503020204020204" pitchFamily="34" charset="-122"/>
                <a:cs typeface="微软雅黑" panose="020B0503020204020204" pitchFamily="34" charset="-122"/>
              </a:rPr>
              <a:t>负面情感表达较少</a:t>
            </a:r>
            <a:r>
              <a:rPr lang="zh-CN" altLang="en-US" sz="1200" b="0" i="0" u="none" strike="noStrike" dirty="0">
                <a:solidFill>
                  <a:srgbClr val="D1D5DB"/>
                </a:solidFill>
                <a:effectLst/>
                <a:uFillTx/>
                <a:latin typeface="微软雅黑" panose="020B0503020204020204" pitchFamily="34" charset="-122"/>
                <a:ea typeface="微软雅黑" panose="020B0503020204020204" pitchFamily="34" charset="-122"/>
                <a:cs typeface="微软雅黑" panose="020B0503020204020204" pitchFamily="34" charset="-122"/>
              </a:rPr>
              <a:t>，仅 </a:t>
            </a:r>
            <a:r>
              <a:rPr lang="en-US" altLang="zh-CN" sz="1200" b="0" i="0" u="none" strike="noStrike" dirty="0">
                <a:solidFill>
                  <a:srgbClr val="D1D5DB"/>
                </a:solidFill>
                <a:effectLst/>
                <a:uFillTx/>
                <a:latin typeface="微软雅黑" panose="020B0503020204020204" pitchFamily="34" charset="-122"/>
                <a:ea typeface="微软雅黑" panose="020B0503020204020204" pitchFamily="34" charset="-122"/>
                <a:cs typeface="微软雅黑" panose="020B0503020204020204" pitchFamily="34" charset="-122"/>
              </a:rPr>
              <a:t>2.9%</a:t>
            </a:r>
            <a:r>
              <a:rPr lang="zh-CN" altLang="en-US" sz="1200" b="0" i="0" u="none" strike="noStrike" dirty="0">
                <a:solidFill>
                  <a:srgbClr val="D1D5DB"/>
                </a:solidFill>
                <a:effectLst/>
                <a:uFillTx/>
                <a:latin typeface="微软雅黑" panose="020B0503020204020204" pitchFamily="34" charset="-122"/>
                <a:ea typeface="微软雅黑" panose="020B0503020204020204" pitchFamily="34" charset="-122"/>
                <a:cs typeface="微软雅黑" panose="020B0503020204020204" pitchFamily="34" charset="-122"/>
              </a:rPr>
              <a:t>，且多为科研挫折，无个人情绪宣泄</a:t>
            </a:r>
            <a:endParaRPr lang="en-US" sz="1200" b="0" u="none" strike="noStrike" dirty="0">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3" name="文本框 332"/>
          <p:cNvSpPr txBox="1"/>
          <p:nvPr/>
        </p:nvSpPr>
        <p:spPr>
          <a:xfrm>
            <a:off x="433070" y="3320415"/>
            <a:ext cx="116205" cy="184150"/>
          </a:xfrm>
          <a:prstGeom prst="rect">
            <a:avLst/>
          </a:prstGeom>
          <a:noFill/>
          <a:ln w="0">
            <a:noFill/>
          </a:ln>
        </p:spPr>
        <p:txBody>
          <a:bodyPr wrap="square" lIns="0" tIns="0" rIns="0" bIns="0" anchor="t">
            <a:spAutoFit/>
          </a:bodyPr>
          <a:lstStyle/>
          <a:p>
            <a:r>
              <a:rPr lang="en-US" sz="1200" b="0" i="0" u="none" strike="noStrike" dirty="0">
                <a:solidFill>
                  <a:srgbClr val="D1D5DB"/>
                </a:solidFill>
                <a:effectLst/>
                <a:uFillTx/>
                <a:latin typeface="微软雅黑" panose="020B0503020204020204" pitchFamily="34" charset="-122"/>
                <a:ea typeface="微软雅黑" panose="020B0503020204020204" pitchFamily="34" charset="-122"/>
              </a:rPr>
              <a:t>-</a:t>
            </a:r>
          </a:p>
        </p:txBody>
      </p:sp>
      <p:sp>
        <p:nvSpPr>
          <p:cNvPr id="334" name="任意多边形 333"/>
          <p:cNvSpPr/>
          <p:nvPr/>
        </p:nvSpPr>
        <p:spPr>
          <a:xfrm>
            <a:off x="3202305" y="1432560"/>
            <a:ext cx="2727960" cy="3430905"/>
          </a:xfrm>
          <a:custGeom>
            <a:avLst/>
            <a:gdLst/>
            <a:ahLst/>
            <a:cxnLst/>
            <a:rect l="0" t="0" r="r" b="b"/>
            <a:pathLst>
              <a:path w="9870" h="13468">
                <a:moveTo>
                  <a:pt x="0" y="13270"/>
                </a:moveTo>
                <a:lnTo>
                  <a:pt x="0" y="198"/>
                </a:lnTo>
                <a:cubicBezTo>
                  <a:pt x="0" y="185"/>
                  <a:pt x="2" y="172"/>
                  <a:pt x="4" y="160"/>
                </a:cubicBezTo>
                <a:cubicBezTo>
                  <a:pt x="7" y="147"/>
                  <a:pt x="10" y="135"/>
                  <a:pt x="15" y="122"/>
                </a:cubicBezTo>
                <a:cubicBezTo>
                  <a:pt x="20" y="110"/>
                  <a:pt x="27" y="99"/>
                  <a:pt x="34" y="88"/>
                </a:cubicBezTo>
                <a:cubicBezTo>
                  <a:pt x="41" y="77"/>
                  <a:pt x="49" y="67"/>
                  <a:pt x="58" y="58"/>
                </a:cubicBezTo>
                <a:cubicBezTo>
                  <a:pt x="68" y="49"/>
                  <a:pt x="78" y="41"/>
                  <a:pt x="89" y="33"/>
                </a:cubicBezTo>
                <a:cubicBezTo>
                  <a:pt x="99" y="26"/>
                  <a:pt x="111" y="20"/>
                  <a:pt x="123" y="15"/>
                </a:cubicBezTo>
                <a:cubicBezTo>
                  <a:pt x="135" y="10"/>
                  <a:pt x="147" y="6"/>
                  <a:pt x="160" y="4"/>
                </a:cubicBezTo>
                <a:cubicBezTo>
                  <a:pt x="173" y="1"/>
                  <a:pt x="186" y="0"/>
                  <a:pt x="199" y="0"/>
                </a:cubicBezTo>
                <a:lnTo>
                  <a:pt x="9672" y="0"/>
                </a:lnTo>
                <a:cubicBezTo>
                  <a:pt x="9685" y="0"/>
                  <a:pt x="9698" y="1"/>
                  <a:pt x="9711" y="4"/>
                </a:cubicBezTo>
                <a:cubicBezTo>
                  <a:pt x="9723" y="6"/>
                  <a:pt x="9736" y="10"/>
                  <a:pt x="9748" y="15"/>
                </a:cubicBezTo>
                <a:cubicBezTo>
                  <a:pt x="9760" y="20"/>
                  <a:pt x="9771" y="26"/>
                  <a:pt x="9782" y="33"/>
                </a:cubicBezTo>
                <a:cubicBezTo>
                  <a:pt x="9793" y="41"/>
                  <a:pt x="9803" y="49"/>
                  <a:pt x="9812" y="58"/>
                </a:cubicBezTo>
                <a:cubicBezTo>
                  <a:pt x="9821" y="67"/>
                  <a:pt x="9830" y="77"/>
                  <a:pt x="9837" y="88"/>
                </a:cubicBezTo>
                <a:cubicBezTo>
                  <a:pt x="9844" y="99"/>
                  <a:pt x="9850" y="110"/>
                  <a:pt x="9855" y="122"/>
                </a:cubicBezTo>
                <a:cubicBezTo>
                  <a:pt x="9860" y="135"/>
                  <a:pt x="9864" y="147"/>
                  <a:pt x="9866" y="160"/>
                </a:cubicBezTo>
                <a:cubicBezTo>
                  <a:pt x="9869" y="172"/>
                  <a:pt x="9870" y="185"/>
                  <a:pt x="9870" y="198"/>
                </a:cubicBezTo>
                <a:lnTo>
                  <a:pt x="9870" y="13270"/>
                </a:lnTo>
                <a:cubicBezTo>
                  <a:pt x="9870" y="13283"/>
                  <a:pt x="9869" y="13296"/>
                  <a:pt x="9866" y="13309"/>
                </a:cubicBezTo>
                <a:cubicBezTo>
                  <a:pt x="9864" y="13321"/>
                  <a:pt x="9860" y="13334"/>
                  <a:pt x="9855" y="13346"/>
                </a:cubicBezTo>
                <a:cubicBezTo>
                  <a:pt x="9850" y="13358"/>
                  <a:pt x="9844" y="13369"/>
                  <a:pt x="9837" y="13380"/>
                </a:cubicBezTo>
                <a:cubicBezTo>
                  <a:pt x="9830" y="13391"/>
                  <a:pt x="9821" y="13401"/>
                  <a:pt x="9812" y="13410"/>
                </a:cubicBezTo>
                <a:cubicBezTo>
                  <a:pt x="9803" y="13419"/>
                  <a:pt x="9793" y="13428"/>
                  <a:pt x="9782" y="13435"/>
                </a:cubicBezTo>
                <a:cubicBezTo>
                  <a:pt x="9771" y="13442"/>
                  <a:pt x="9760" y="13448"/>
                  <a:pt x="9748" y="13453"/>
                </a:cubicBezTo>
                <a:cubicBezTo>
                  <a:pt x="9736" y="13458"/>
                  <a:pt x="9723" y="13462"/>
                  <a:pt x="9711" y="13464"/>
                </a:cubicBezTo>
                <a:cubicBezTo>
                  <a:pt x="9698" y="13467"/>
                  <a:pt x="9685" y="13468"/>
                  <a:pt x="9672" y="13468"/>
                </a:cubicBezTo>
                <a:lnTo>
                  <a:pt x="199" y="13468"/>
                </a:lnTo>
                <a:cubicBezTo>
                  <a:pt x="186" y="13468"/>
                  <a:pt x="173" y="13467"/>
                  <a:pt x="160" y="13464"/>
                </a:cubicBezTo>
                <a:cubicBezTo>
                  <a:pt x="147" y="13462"/>
                  <a:pt x="135" y="13458"/>
                  <a:pt x="123" y="13453"/>
                </a:cubicBezTo>
                <a:cubicBezTo>
                  <a:pt x="111" y="13448"/>
                  <a:pt x="99" y="13442"/>
                  <a:pt x="89" y="13435"/>
                </a:cubicBezTo>
                <a:cubicBezTo>
                  <a:pt x="78" y="13428"/>
                  <a:pt x="68" y="13419"/>
                  <a:pt x="58" y="13410"/>
                </a:cubicBezTo>
                <a:cubicBezTo>
                  <a:pt x="49" y="13401"/>
                  <a:pt x="41" y="13391"/>
                  <a:pt x="34" y="13380"/>
                </a:cubicBezTo>
                <a:cubicBezTo>
                  <a:pt x="27" y="13369"/>
                  <a:pt x="20" y="13358"/>
                  <a:pt x="15" y="13346"/>
                </a:cubicBezTo>
                <a:cubicBezTo>
                  <a:pt x="10" y="13334"/>
                  <a:pt x="7" y="13321"/>
                  <a:pt x="4" y="13309"/>
                </a:cubicBezTo>
                <a:cubicBezTo>
                  <a:pt x="2" y="13296"/>
                  <a:pt x="0" y="13283"/>
                  <a:pt x="0" y="13270"/>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微软雅黑" panose="020B0503020204020204" pitchFamily="34" charset="-122"/>
              <a:ea typeface="微软雅黑" panose="020B0503020204020204" pitchFamily="34" charset="-122"/>
            </a:endParaRPr>
          </a:p>
        </p:txBody>
      </p:sp>
      <p:sp>
        <p:nvSpPr>
          <p:cNvPr id="335" name="任意多边形 334"/>
          <p:cNvSpPr/>
          <p:nvPr/>
        </p:nvSpPr>
        <p:spPr>
          <a:xfrm>
            <a:off x="3202305" y="1432560"/>
            <a:ext cx="2727960" cy="3430905"/>
          </a:xfrm>
          <a:custGeom>
            <a:avLst/>
            <a:gdLst/>
            <a:ahLst/>
            <a:cxnLst/>
            <a:rect l="0" t="0" r="r" b="b"/>
            <a:pathLst>
              <a:path w="9870" h="13468" fill="none">
                <a:moveTo>
                  <a:pt x="0" y="13270"/>
                </a:moveTo>
                <a:lnTo>
                  <a:pt x="0" y="198"/>
                </a:lnTo>
                <a:cubicBezTo>
                  <a:pt x="0" y="185"/>
                  <a:pt x="2" y="172"/>
                  <a:pt x="4" y="160"/>
                </a:cubicBezTo>
                <a:cubicBezTo>
                  <a:pt x="7" y="147"/>
                  <a:pt x="10" y="135"/>
                  <a:pt x="15" y="122"/>
                </a:cubicBezTo>
                <a:cubicBezTo>
                  <a:pt x="20" y="110"/>
                  <a:pt x="27" y="99"/>
                  <a:pt x="34" y="88"/>
                </a:cubicBezTo>
                <a:cubicBezTo>
                  <a:pt x="41" y="77"/>
                  <a:pt x="49" y="67"/>
                  <a:pt x="58" y="58"/>
                </a:cubicBezTo>
                <a:cubicBezTo>
                  <a:pt x="68" y="49"/>
                  <a:pt x="78" y="41"/>
                  <a:pt x="89" y="33"/>
                </a:cubicBezTo>
                <a:cubicBezTo>
                  <a:pt x="99" y="26"/>
                  <a:pt x="111" y="20"/>
                  <a:pt x="123" y="15"/>
                </a:cubicBezTo>
                <a:cubicBezTo>
                  <a:pt x="135" y="10"/>
                  <a:pt x="147" y="6"/>
                  <a:pt x="160" y="4"/>
                </a:cubicBezTo>
                <a:cubicBezTo>
                  <a:pt x="173" y="1"/>
                  <a:pt x="186" y="0"/>
                  <a:pt x="199" y="0"/>
                </a:cubicBezTo>
                <a:lnTo>
                  <a:pt x="9672" y="0"/>
                </a:lnTo>
                <a:cubicBezTo>
                  <a:pt x="9685" y="0"/>
                  <a:pt x="9698" y="1"/>
                  <a:pt x="9711" y="4"/>
                </a:cubicBezTo>
                <a:cubicBezTo>
                  <a:pt x="9723" y="6"/>
                  <a:pt x="9736" y="10"/>
                  <a:pt x="9748" y="15"/>
                </a:cubicBezTo>
                <a:cubicBezTo>
                  <a:pt x="9760" y="20"/>
                  <a:pt x="9771" y="26"/>
                  <a:pt x="9782" y="33"/>
                </a:cubicBezTo>
                <a:cubicBezTo>
                  <a:pt x="9793" y="41"/>
                  <a:pt x="9803" y="49"/>
                  <a:pt x="9812" y="58"/>
                </a:cubicBezTo>
                <a:cubicBezTo>
                  <a:pt x="9821" y="67"/>
                  <a:pt x="9830" y="77"/>
                  <a:pt x="9837" y="88"/>
                </a:cubicBezTo>
                <a:cubicBezTo>
                  <a:pt x="9844" y="99"/>
                  <a:pt x="9850" y="110"/>
                  <a:pt x="9855" y="122"/>
                </a:cubicBezTo>
                <a:cubicBezTo>
                  <a:pt x="9860" y="135"/>
                  <a:pt x="9864" y="147"/>
                  <a:pt x="9866" y="160"/>
                </a:cubicBezTo>
                <a:cubicBezTo>
                  <a:pt x="9869" y="172"/>
                  <a:pt x="9870" y="185"/>
                  <a:pt x="9870" y="198"/>
                </a:cubicBezTo>
                <a:lnTo>
                  <a:pt x="9870" y="13270"/>
                </a:lnTo>
                <a:cubicBezTo>
                  <a:pt x="9870" y="13283"/>
                  <a:pt x="9869" y="13296"/>
                  <a:pt x="9866" y="13309"/>
                </a:cubicBezTo>
                <a:cubicBezTo>
                  <a:pt x="9864" y="13321"/>
                  <a:pt x="9860" y="13334"/>
                  <a:pt x="9855" y="13346"/>
                </a:cubicBezTo>
                <a:cubicBezTo>
                  <a:pt x="9850" y="13358"/>
                  <a:pt x="9844" y="13369"/>
                  <a:pt x="9837" y="13380"/>
                </a:cubicBezTo>
                <a:cubicBezTo>
                  <a:pt x="9830" y="13391"/>
                  <a:pt x="9821" y="13401"/>
                  <a:pt x="9812" y="13410"/>
                </a:cubicBezTo>
                <a:cubicBezTo>
                  <a:pt x="9803" y="13419"/>
                  <a:pt x="9793" y="13428"/>
                  <a:pt x="9782" y="13435"/>
                </a:cubicBezTo>
                <a:cubicBezTo>
                  <a:pt x="9771" y="13442"/>
                  <a:pt x="9760" y="13448"/>
                  <a:pt x="9748" y="13453"/>
                </a:cubicBezTo>
                <a:cubicBezTo>
                  <a:pt x="9736" y="13458"/>
                  <a:pt x="9723" y="13462"/>
                  <a:pt x="9711" y="13464"/>
                </a:cubicBezTo>
                <a:cubicBezTo>
                  <a:pt x="9698" y="13467"/>
                  <a:pt x="9685" y="13468"/>
                  <a:pt x="9672" y="13468"/>
                </a:cubicBezTo>
                <a:lnTo>
                  <a:pt x="199" y="13468"/>
                </a:lnTo>
                <a:cubicBezTo>
                  <a:pt x="186" y="13468"/>
                  <a:pt x="173" y="13467"/>
                  <a:pt x="160" y="13464"/>
                </a:cubicBezTo>
                <a:cubicBezTo>
                  <a:pt x="147" y="13462"/>
                  <a:pt x="135" y="13458"/>
                  <a:pt x="123" y="13453"/>
                </a:cubicBezTo>
                <a:cubicBezTo>
                  <a:pt x="111" y="13448"/>
                  <a:pt x="99" y="13442"/>
                  <a:pt x="89" y="13435"/>
                </a:cubicBezTo>
                <a:cubicBezTo>
                  <a:pt x="78" y="13428"/>
                  <a:pt x="68" y="13419"/>
                  <a:pt x="58" y="13410"/>
                </a:cubicBezTo>
                <a:cubicBezTo>
                  <a:pt x="49" y="13401"/>
                  <a:pt x="41" y="13391"/>
                  <a:pt x="34" y="13380"/>
                </a:cubicBezTo>
                <a:cubicBezTo>
                  <a:pt x="27" y="13369"/>
                  <a:pt x="20" y="13358"/>
                  <a:pt x="15" y="13346"/>
                </a:cubicBezTo>
                <a:cubicBezTo>
                  <a:pt x="10" y="13334"/>
                  <a:pt x="7" y="13321"/>
                  <a:pt x="4" y="13309"/>
                </a:cubicBezTo>
                <a:cubicBezTo>
                  <a:pt x="2" y="13296"/>
                  <a:pt x="0" y="13283"/>
                  <a:pt x="0" y="13270"/>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微软雅黑" panose="020B0503020204020204" pitchFamily="34" charset="-122"/>
              <a:ea typeface="微软雅黑" panose="020B0503020204020204" pitchFamily="34" charset="-122"/>
            </a:endParaRPr>
          </a:p>
        </p:txBody>
      </p:sp>
      <p:sp>
        <p:nvSpPr>
          <p:cNvPr id="336" name="任意多边形 335"/>
          <p:cNvSpPr/>
          <p:nvPr/>
        </p:nvSpPr>
        <p:spPr>
          <a:xfrm>
            <a:off x="3381375" y="1663700"/>
            <a:ext cx="274320" cy="151765"/>
          </a:xfrm>
          <a:custGeom>
            <a:avLst/>
            <a:gdLst/>
            <a:ahLst/>
            <a:cxnLst/>
            <a:rect l="0" t="0" r="r" b="b"/>
            <a:pathLst>
              <a:path w="993" h="597">
                <a:moveTo>
                  <a:pt x="501" y="33"/>
                </a:moveTo>
                <a:lnTo>
                  <a:pt x="351" y="155"/>
                </a:lnTo>
                <a:cubicBezTo>
                  <a:pt x="326" y="175"/>
                  <a:pt x="321" y="211"/>
                  <a:pt x="340" y="237"/>
                </a:cubicBezTo>
                <a:cubicBezTo>
                  <a:pt x="360" y="265"/>
                  <a:pt x="399" y="270"/>
                  <a:pt x="426" y="249"/>
                </a:cubicBezTo>
                <a:lnTo>
                  <a:pt x="580" y="129"/>
                </a:lnTo>
                <a:cubicBezTo>
                  <a:pt x="591" y="121"/>
                  <a:pt x="606" y="123"/>
                  <a:pt x="615" y="134"/>
                </a:cubicBezTo>
                <a:cubicBezTo>
                  <a:pt x="623" y="145"/>
                  <a:pt x="621" y="160"/>
                  <a:pt x="610" y="169"/>
                </a:cubicBezTo>
                <a:lnTo>
                  <a:pt x="578" y="194"/>
                </a:lnTo>
                <a:lnTo>
                  <a:pt x="794" y="392"/>
                </a:lnTo>
                <a:lnTo>
                  <a:pt x="794" y="99"/>
                </a:lnTo>
                <a:lnTo>
                  <a:pt x="793" y="99"/>
                </a:lnTo>
                <a:lnTo>
                  <a:pt x="787" y="96"/>
                </a:lnTo>
                <a:lnTo>
                  <a:pt x="674" y="23"/>
                </a:lnTo>
                <a:cubicBezTo>
                  <a:pt x="650" y="8"/>
                  <a:pt x="622" y="0"/>
                  <a:pt x="594" y="0"/>
                </a:cubicBezTo>
                <a:cubicBezTo>
                  <a:pt x="560" y="0"/>
                  <a:pt x="527" y="12"/>
                  <a:pt x="501" y="33"/>
                </a:cubicBezTo>
                <a:moveTo>
                  <a:pt x="536" y="226"/>
                </a:moveTo>
                <a:lnTo>
                  <a:pt x="456" y="288"/>
                </a:lnTo>
                <a:cubicBezTo>
                  <a:pt x="407" y="326"/>
                  <a:pt x="336" y="316"/>
                  <a:pt x="300" y="266"/>
                </a:cubicBezTo>
                <a:cubicBezTo>
                  <a:pt x="265" y="219"/>
                  <a:pt x="274" y="153"/>
                  <a:pt x="320" y="116"/>
                </a:cubicBezTo>
                <a:lnTo>
                  <a:pt x="449" y="12"/>
                </a:lnTo>
                <a:cubicBezTo>
                  <a:pt x="431" y="4"/>
                  <a:pt x="411" y="0"/>
                  <a:pt x="391" y="0"/>
                </a:cubicBezTo>
                <a:cubicBezTo>
                  <a:pt x="362" y="0"/>
                  <a:pt x="334" y="9"/>
                  <a:pt x="310" y="25"/>
                </a:cubicBezTo>
                <a:lnTo>
                  <a:pt x="198" y="99"/>
                </a:lnTo>
                <a:lnTo>
                  <a:pt x="198" y="447"/>
                </a:lnTo>
                <a:lnTo>
                  <a:pt x="242" y="447"/>
                </a:lnTo>
                <a:lnTo>
                  <a:pt x="383" y="577"/>
                </a:lnTo>
                <a:cubicBezTo>
                  <a:pt x="414" y="605"/>
                  <a:pt x="461" y="603"/>
                  <a:pt x="489" y="572"/>
                </a:cubicBezTo>
                <a:cubicBezTo>
                  <a:pt x="497" y="563"/>
                  <a:pt x="503" y="552"/>
                  <a:pt x="506" y="540"/>
                </a:cubicBezTo>
                <a:lnTo>
                  <a:pt x="532" y="564"/>
                </a:lnTo>
                <a:cubicBezTo>
                  <a:pt x="562" y="592"/>
                  <a:pt x="609" y="590"/>
                  <a:pt x="637" y="560"/>
                </a:cubicBezTo>
                <a:cubicBezTo>
                  <a:pt x="644" y="552"/>
                  <a:pt x="649" y="543"/>
                  <a:pt x="653" y="534"/>
                </a:cubicBezTo>
                <a:cubicBezTo>
                  <a:pt x="683" y="554"/>
                  <a:pt x="724" y="550"/>
                  <a:pt x="750" y="523"/>
                </a:cubicBezTo>
                <a:cubicBezTo>
                  <a:pt x="778" y="492"/>
                  <a:pt x="776" y="444"/>
                  <a:pt x="744" y="417"/>
                </a:cubicBezTo>
                <a:lnTo>
                  <a:pt x="536" y="226"/>
                </a:lnTo>
                <a:moveTo>
                  <a:pt x="24" y="99"/>
                </a:moveTo>
                <a:cubicBezTo>
                  <a:pt x="11" y="99"/>
                  <a:pt x="0" y="111"/>
                  <a:pt x="0" y="124"/>
                </a:cubicBezTo>
                <a:lnTo>
                  <a:pt x="0" y="447"/>
                </a:lnTo>
                <a:cubicBezTo>
                  <a:pt x="0" y="475"/>
                  <a:pt x="22" y="497"/>
                  <a:pt x="49" y="497"/>
                </a:cubicBezTo>
                <a:lnTo>
                  <a:pt x="99" y="497"/>
                </a:lnTo>
                <a:cubicBezTo>
                  <a:pt x="126" y="497"/>
                  <a:pt x="148" y="475"/>
                  <a:pt x="148" y="447"/>
                </a:cubicBezTo>
                <a:lnTo>
                  <a:pt x="148" y="99"/>
                </a:lnTo>
                <a:lnTo>
                  <a:pt x="24" y="99"/>
                </a:lnTo>
                <a:moveTo>
                  <a:pt x="74" y="397"/>
                </a:moveTo>
                <a:cubicBezTo>
                  <a:pt x="81" y="397"/>
                  <a:pt x="87" y="399"/>
                  <a:pt x="92" y="404"/>
                </a:cubicBezTo>
                <a:cubicBezTo>
                  <a:pt x="96" y="409"/>
                  <a:pt x="99" y="415"/>
                  <a:pt x="99" y="422"/>
                </a:cubicBezTo>
                <a:cubicBezTo>
                  <a:pt x="99" y="429"/>
                  <a:pt x="96" y="435"/>
                  <a:pt x="92" y="439"/>
                </a:cubicBezTo>
                <a:cubicBezTo>
                  <a:pt x="87" y="444"/>
                  <a:pt x="81" y="447"/>
                  <a:pt x="74" y="447"/>
                </a:cubicBezTo>
                <a:cubicBezTo>
                  <a:pt x="67" y="447"/>
                  <a:pt x="61" y="444"/>
                  <a:pt x="56" y="439"/>
                </a:cubicBezTo>
                <a:cubicBezTo>
                  <a:pt x="52" y="435"/>
                  <a:pt x="49" y="429"/>
                  <a:pt x="49" y="422"/>
                </a:cubicBezTo>
                <a:cubicBezTo>
                  <a:pt x="49" y="415"/>
                  <a:pt x="52" y="409"/>
                  <a:pt x="56" y="404"/>
                </a:cubicBezTo>
                <a:cubicBezTo>
                  <a:pt x="61" y="399"/>
                  <a:pt x="67" y="397"/>
                  <a:pt x="74" y="397"/>
                </a:cubicBezTo>
                <a:moveTo>
                  <a:pt x="844" y="99"/>
                </a:moveTo>
                <a:lnTo>
                  <a:pt x="844" y="447"/>
                </a:lnTo>
                <a:cubicBezTo>
                  <a:pt x="844" y="475"/>
                  <a:pt x="866" y="497"/>
                  <a:pt x="894" y="497"/>
                </a:cubicBezTo>
                <a:lnTo>
                  <a:pt x="943" y="497"/>
                </a:lnTo>
                <a:cubicBezTo>
                  <a:pt x="971" y="497"/>
                  <a:pt x="993" y="475"/>
                  <a:pt x="993" y="447"/>
                </a:cubicBezTo>
                <a:lnTo>
                  <a:pt x="993" y="124"/>
                </a:lnTo>
                <a:cubicBezTo>
                  <a:pt x="993" y="111"/>
                  <a:pt x="982" y="99"/>
                  <a:pt x="968" y="99"/>
                </a:cubicBezTo>
                <a:lnTo>
                  <a:pt x="844" y="99"/>
                </a:lnTo>
                <a:moveTo>
                  <a:pt x="894" y="422"/>
                </a:moveTo>
                <a:cubicBezTo>
                  <a:pt x="894" y="415"/>
                  <a:pt x="896" y="409"/>
                  <a:pt x="901" y="404"/>
                </a:cubicBezTo>
                <a:cubicBezTo>
                  <a:pt x="906" y="399"/>
                  <a:pt x="912" y="397"/>
                  <a:pt x="918" y="397"/>
                </a:cubicBezTo>
                <a:cubicBezTo>
                  <a:pt x="925" y="397"/>
                  <a:pt x="931" y="399"/>
                  <a:pt x="936" y="404"/>
                </a:cubicBezTo>
                <a:cubicBezTo>
                  <a:pt x="941" y="409"/>
                  <a:pt x="943" y="415"/>
                  <a:pt x="943" y="422"/>
                </a:cubicBezTo>
                <a:cubicBezTo>
                  <a:pt x="943" y="429"/>
                  <a:pt x="941" y="435"/>
                  <a:pt x="936" y="439"/>
                </a:cubicBezTo>
                <a:cubicBezTo>
                  <a:pt x="931" y="444"/>
                  <a:pt x="925" y="447"/>
                  <a:pt x="918" y="447"/>
                </a:cubicBezTo>
                <a:cubicBezTo>
                  <a:pt x="912" y="447"/>
                  <a:pt x="906" y="444"/>
                  <a:pt x="901" y="439"/>
                </a:cubicBezTo>
                <a:cubicBezTo>
                  <a:pt x="896" y="435"/>
                  <a:pt x="894" y="429"/>
                  <a:pt x="894" y="422"/>
                </a:cubicBezTo>
                <a:close/>
              </a:path>
            </a:pathLst>
          </a:custGeom>
          <a:solidFill>
            <a:srgbClr val="22D3EE">
              <a:alpha val="10000"/>
            </a:srgbClr>
          </a:solidFill>
          <a:ln w="0">
            <a:noFill/>
          </a:ln>
        </p:spPr>
        <p:txBody>
          <a:bodyPr lIns="0" tIns="0" rIns="0" bIns="0" anchor="t">
            <a:noAutofit/>
          </a:bodyPr>
          <a:lstStyle/>
          <a:p>
            <a:endParaRPr lang="en-US" sz="2400" b="0" u="none" strike="noStrike">
              <a:solidFill>
                <a:srgbClr val="000000"/>
              </a:solidFill>
              <a:effectLst/>
              <a:uFillTx/>
              <a:latin typeface="微软雅黑" panose="020B0503020204020204" pitchFamily="34" charset="-122"/>
              <a:ea typeface="微软雅黑" panose="020B0503020204020204" pitchFamily="34" charset="-122"/>
            </a:endParaRPr>
          </a:p>
        </p:txBody>
      </p:sp>
      <p:sp>
        <p:nvSpPr>
          <p:cNvPr id="337" name="文本框 336"/>
          <p:cNvSpPr txBox="1"/>
          <p:nvPr/>
        </p:nvSpPr>
        <p:spPr>
          <a:xfrm>
            <a:off x="491490" y="3295015"/>
            <a:ext cx="2324100" cy="1107440"/>
          </a:xfrm>
          <a:prstGeom prst="rect">
            <a:avLst/>
          </a:prstGeom>
          <a:noFill/>
          <a:ln w="0">
            <a:noFill/>
          </a:ln>
        </p:spPr>
        <p:txBody>
          <a:bodyPr wrap="square" lIns="0" tIns="0" rIns="0" bIns="0" anchor="t">
            <a:spAutoFit/>
          </a:bodyPr>
          <a:lstStyle>
            <a:lvl1pPr>
              <a:lnSpc>
                <a:spcPct val="150000"/>
              </a:lnSpc>
              <a:defRPr sz="1400" b="0" i="0" u="none" strike="noStrike">
                <a:solidFill>
                  <a:srgbClr val="D1D5DB"/>
                </a:solidFill>
                <a:effectLst/>
                <a:uFillTx/>
                <a:latin typeface="Inter, &quot;Noto Sans SC&quot;, sans-serif"/>
                <a:ea typeface="Inter, &quot;Noto Sans SC&quot;, sans-serif"/>
              </a:defRPr>
            </a:lvl1pPr>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科研突破期正面情感强度显著提升，获奖、成果落地时情感值较平时高 </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30%-50%</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，验证 “情感与科研成就正相关”</a:t>
            </a:r>
            <a:endParaRPr 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8" name="文本框 337"/>
          <p:cNvSpPr txBox="1"/>
          <p:nvPr/>
        </p:nvSpPr>
        <p:spPr>
          <a:xfrm>
            <a:off x="3775075" y="1614170"/>
            <a:ext cx="1286510" cy="230505"/>
          </a:xfrm>
          <a:prstGeom prst="rect">
            <a:avLst/>
          </a:prstGeom>
          <a:noFill/>
          <a:ln w="0">
            <a:noFill/>
          </a:ln>
        </p:spPr>
        <p:txBody>
          <a:bodyPr wrap="square" lIns="0" tIns="0" rIns="0" bIns="0" anchor="t">
            <a:spAutoFit/>
          </a:bodyPr>
          <a:lstStyle/>
          <a:p>
            <a:r>
              <a:rPr lang="zh-CN" sz="1500" b="1" i="0" u="none" strike="noStrike">
                <a:solidFill>
                  <a:srgbClr val="F9FAFB"/>
                </a:solidFill>
                <a:effectLst/>
                <a:uFillTx/>
                <a:latin typeface="微软雅黑" panose="020B0503020204020204" pitchFamily="34" charset="-122"/>
                <a:ea typeface="微软雅黑" panose="020B0503020204020204" pitchFamily="34" charset="-122"/>
              </a:rPr>
              <a:t>人际关系影响</a:t>
            </a:r>
          </a:p>
        </p:txBody>
      </p:sp>
      <p:sp>
        <p:nvSpPr>
          <p:cNvPr id="339" name="文本框 338"/>
          <p:cNvSpPr txBox="1"/>
          <p:nvPr/>
        </p:nvSpPr>
        <p:spPr>
          <a:xfrm>
            <a:off x="3383915" y="2026285"/>
            <a:ext cx="116205" cy="184150"/>
          </a:xfrm>
          <a:prstGeom prst="rect">
            <a:avLst/>
          </a:prstGeom>
          <a:noFill/>
          <a:ln w="0">
            <a:noFill/>
          </a:ln>
        </p:spPr>
        <p:txBody>
          <a:bodyPr wrap="square" lIns="0" tIns="0" rIns="0" bIns="0" anchor="t">
            <a:spAutoFit/>
          </a:bodyPr>
          <a:lstStyle/>
          <a:p>
            <a:r>
              <a:rPr lang="en-US" sz="1200" b="0" i="0" u="none" strike="noStrike">
                <a:solidFill>
                  <a:srgbClr val="D1D5DB"/>
                </a:solidFill>
                <a:effectLst/>
                <a:uFillTx/>
                <a:latin typeface="微软雅黑" panose="020B0503020204020204" pitchFamily="34" charset="-122"/>
                <a:ea typeface="微软雅黑" panose="020B0503020204020204" pitchFamily="34" charset="-122"/>
              </a:rPr>
              <a:t>-</a:t>
            </a:r>
          </a:p>
        </p:txBody>
      </p:sp>
      <p:sp>
        <p:nvSpPr>
          <p:cNvPr id="340" name="文本框 339"/>
          <p:cNvSpPr txBox="1"/>
          <p:nvPr/>
        </p:nvSpPr>
        <p:spPr>
          <a:xfrm>
            <a:off x="3488690" y="1988185"/>
            <a:ext cx="2258695" cy="1107440"/>
          </a:xfrm>
          <a:prstGeom prst="rect">
            <a:avLst/>
          </a:prstGeom>
          <a:noFill/>
          <a:ln w="0">
            <a:noFill/>
          </a:ln>
        </p:spPr>
        <p:txBody>
          <a:bodyPr wrap="square" lIns="0" tIns="0" rIns="0" bIns="0" anchor="t">
            <a:spAutoFit/>
          </a:bodyPr>
          <a:lstStyle>
            <a:lvl1pPr>
              <a:lnSpc>
                <a:spcPct val="150000"/>
              </a:lnSpc>
              <a:defRPr sz="1400" b="0" i="0" u="none" strike="noStrike">
                <a:solidFill>
                  <a:srgbClr val="D1D5DB"/>
                </a:solidFill>
                <a:effectLst/>
                <a:uFillTx/>
                <a:latin typeface="Inter, &quot;Noto Sans SC&quot;, sans-serif"/>
                <a:ea typeface="Inter, &quot;Noto Sans SC&quot;, sans-serif"/>
              </a:defRPr>
            </a:lvl1pPr>
          </a:lstStyle>
          <a:p>
            <a:r>
              <a:rPr lang="zh-CN" altLang="en-US" sz="1200" dirty="0">
                <a:latin typeface="微软雅黑" panose="020B0503020204020204" pitchFamily="34" charset="-122"/>
                <a:ea typeface="微软雅黑" panose="020B0503020204020204" pitchFamily="34" charset="-122"/>
              </a:rPr>
              <a:t>良好的合作网络促进科研产出（如屠呦呦的跨学科团队、居里夫人的国际协作，均推动核心成果落地）</a:t>
            </a:r>
          </a:p>
        </p:txBody>
      </p:sp>
      <p:sp>
        <p:nvSpPr>
          <p:cNvPr id="341" name="文本框 340"/>
          <p:cNvSpPr txBox="1"/>
          <p:nvPr/>
        </p:nvSpPr>
        <p:spPr>
          <a:xfrm>
            <a:off x="3418840" y="3320415"/>
            <a:ext cx="116205" cy="184150"/>
          </a:xfrm>
          <a:prstGeom prst="rect">
            <a:avLst/>
          </a:prstGeom>
          <a:noFill/>
          <a:ln w="0">
            <a:noFill/>
          </a:ln>
        </p:spPr>
        <p:txBody>
          <a:bodyPr wrap="square" lIns="0" tIns="0" rIns="0" bIns="0" anchor="t">
            <a:spAutoFit/>
          </a:bodyPr>
          <a:lstStyle/>
          <a:p>
            <a:r>
              <a:rPr lang="en-US" sz="1200" b="0" i="0" u="none" strike="noStrike" dirty="0">
                <a:solidFill>
                  <a:srgbClr val="D1D5DB"/>
                </a:solidFill>
                <a:effectLst/>
                <a:uFillTx/>
                <a:latin typeface="微软雅黑" panose="020B0503020204020204" pitchFamily="34" charset="-122"/>
                <a:ea typeface="微软雅黑" panose="020B0503020204020204" pitchFamily="34" charset="-122"/>
              </a:rPr>
              <a:t>-</a:t>
            </a:r>
          </a:p>
        </p:txBody>
      </p:sp>
      <p:sp>
        <p:nvSpPr>
          <p:cNvPr id="342" name="任意多边形 341"/>
          <p:cNvSpPr/>
          <p:nvPr/>
        </p:nvSpPr>
        <p:spPr>
          <a:xfrm>
            <a:off x="6170930" y="1426210"/>
            <a:ext cx="2720975" cy="3430905"/>
          </a:xfrm>
          <a:custGeom>
            <a:avLst/>
            <a:gdLst/>
            <a:ahLst/>
            <a:cxnLst/>
            <a:rect l="0" t="0" r="r" b="b"/>
            <a:pathLst>
              <a:path w="9844" h="13468">
                <a:moveTo>
                  <a:pt x="0" y="13270"/>
                </a:moveTo>
                <a:lnTo>
                  <a:pt x="0" y="198"/>
                </a:lnTo>
                <a:cubicBezTo>
                  <a:pt x="0" y="185"/>
                  <a:pt x="2" y="172"/>
                  <a:pt x="4" y="160"/>
                </a:cubicBezTo>
                <a:cubicBezTo>
                  <a:pt x="7" y="147"/>
                  <a:pt x="11" y="135"/>
                  <a:pt x="16" y="122"/>
                </a:cubicBezTo>
                <a:cubicBezTo>
                  <a:pt x="21" y="110"/>
                  <a:pt x="27" y="99"/>
                  <a:pt x="34" y="88"/>
                </a:cubicBezTo>
                <a:cubicBezTo>
                  <a:pt x="41" y="77"/>
                  <a:pt x="49" y="67"/>
                  <a:pt x="59" y="58"/>
                </a:cubicBezTo>
                <a:cubicBezTo>
                  <a:pt x="68" y="49"/>
                  <a:pt x="78" y="41"/>
                  <a:pt x="89" y="33"/>
                </a:cubicBezTo>
                <a:cubicBezTo>
                  <a:pt x="99" y="26"/>
                  <a:pt x="111" y="20"/>
                  <a:pt x="123" y="15"/>
                </a:cubicBezTo>
                <a:cubicBezTo>
                  <a:pt x="135" y="10"/>
                  <a:pt x="147" y="6"/>
                  <a:pt x="160" y="4"/>
                </a:cubicBezTo>
                <a:cubicBezTo>
                  <a:pt x="173" y="1"/>
                  <a:pt x="186" y="0"/>
                  <a:pt x="199" y="0"/>
                </a:cubicBezTo>
                <a:lnTo>
                  <a:pt x="9645" y="0"/>
                </a:lnTo>
                <a:cubicBezTo>
                  <a:pt x="9659" y="0"/>
                  <a:pt x="9671" y="1"/>
                  <a:pt x="9684" y="4"/>
                </a:cubicBezTo>
                <a:cubicBezTo>
                  <a:pt x="9697" y="6"/>
                  <a:pt x="9709" y="10"/>
                  <a:pt x="9721" y="15"/>
                </a:cubicBezTo>
                <a:cubicBezTo>
                  <a:pt x="9733" y="20"/>
                  <a:pt x="9745" y="26"/>
                  <a:pt x="9756" y="33"/>
                </a:cubicBezTo>
                <a:cubicBezTo>
                  <a:pt x="9767" y="41"/>
                  <a:pt x="9777" y="49"/>
                  <a:pt x="9786" y="58"/>
                </a:cubicBezTo>
                <a:cubicBezTo>
                  <a:pt x="9795" y="67"/>
                  <a:pt x="9803" y="77"/>
                  <a:pt x="9810" y="88"/>
                </a:cubicBezTo>
                <a:cubicBezTo>
                  <a:pt x="9818" y="99"/>
                  <a:pt x="9824" y="110"/>
                  <a:pt x="9829" y="122"/>
                </a:cubicBezTo>
                <a:cubicBezTo>
                  <a:pt x="9834" y="135"/>
                  <a:pt x="9838" y="147"/>
                  <a:pt x="9840" y="160"/>
                </a:cubicBezTo>
                <a:cubicBezTo>
                  <a:pt x="9843" y="172"/>
                  <a:pt x="9844" y="185"/>
                  <a:pt x="9844" y="198"/>
                </a:cubicBezTo>
                <a:lnTo>
                  <a:pt x="9844" y="13270"/>
                </a:lnTo>
                <a:cubicBezTo>
                  <a:pt x="9844" y="13283"/>
                  <a:pt x="9843" y="13296"/>
                  <a:pt x="9840" y="13309"/>
                </a:cubicBezTo>
                <a:cubicBezTo>
                  <a:pt x="9838" y="13321"/>
                  <a:pt x="9834" y="13334"/>
                  <a:pt x="9829" y="13346"/>
                </a:cubicBezTo>
                <a:cubicBezTo>
                  <a:pt x="9824" y="13358"/>
                  <a:pt x="9818" y="13369"/>
                  <a:pt x="9810" y="13380"/>
                </a:cubicBezTo>
                <a:cubicBezTo>
                  <a:pt x="9803" y="13391"/>
                  <a:pt x="9795" y="13401"/>
                  <a:pt x="9786" y="13410"/>
                </a:cubicBezTo>
                <a:cubicBezTo>
                  <a:pt x="9777" y="13419"/>
                  <a:pt x="9767" y="13428"/>
                  <a:pt x="9756" y="13435"/>
                </a:cubicBezTo>
                <a:cubicBezTo>
                  <a:pt x="9745" y="13442"/>
                  <a:pt x="9733" y="13448"/>
                  <a:pt x="9721" y="13453"/>
                </a:cubicBezTo>
                <a:cubicBezTo>
                  <a:pt x="9709" y="13458"/>
                  <a:pt x="9697" y="13462"/>
                  <a:pt x="9684" y="13464"/>
                </a:cubicBezTo>
                <a:cubicBezTo>
                  <a:pt x="9671" y="13467"/>
                  <a:pt x="9659" y="13468"/>
                  <a:pt x="9645" y="13468"/>
                </a:cubicBezTo>
                <a:lnTo>
                  <a:pt x="199" y="13468"/>
                </a:lnTo>
                <a:cubicBezTo>
                  <a:pt x="186" y="13468"/>
                  <a:pt x="173" y="13467"/>
                  <a:pt x="160" y="13464"/>
                </a:cubicBezTo>
                <a:cubicBezTo>
                  <a:pt x="147" y="13462"/>
                  <a:pt x="135" y="13458"/>
                  <a:pt x="123" y="13453"/>
                </a:cubicBezTo>
                <a:cubicBezTo>
                  <a:pt x="111" y="13448"/>
                  <a:pt x="99" y="13442"/>
                  <a:pt x="89" y="13435"/>
                </a:cubicBezTo>
                <a:cubicBezTo>
                  <a:pt x="78" y="13428"/>
                  <a:pt x="68" y="13419"/>
                  <a:pt x="59" y="13410"/>
                </a:cubicBezTo>
                <a:cubicBezTo>
                  <a:pt x="49" y="13401"/>
                  <a:pt x="41" y="13391"/>
                  <a:pt x="34" y="13380"/>
                </a:cubicBezTo>
                <a:cubicBezTo>
                  <a:pt x="27" y="13369"/>
                  <a:pt x="21" y="13358"/>
                  <a:pt x="16" y="13346"/>
                </a:cubicBezTo>
                <a:cubicBezTo>
                  <a:pt x="11" y="13334"/>
                  <a:pt x="7" y="13321"/>
                  <a:pt x="4" y="13309"/>
                </a:cubicBezTo>
                <a:cubicBezTo>
                  <a:pt x="2" y="13296"/>
                  <a:pt x="0" y="13283"/>
                  <a:pt x="0" y="13270"/>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微软雅黑" panose="020B0503020204020204" pitchFamily="34" charset="-122"/>
              <a:ea typeface="微软雅黑" panose="020B0503020204020204" pitchFamily="34" charset="-122"/>
            </a:endParaRPr>
          </a:p>
        </p:txBody>
      </p:sp>
      <p:sp>
        <p:nvSpPr>
          <p:cNvPr id="343" name="任意多边形 342"/>
          <p:cNvSpPr/>
          <p:nvPr/>
        </p:nvSpPr>
        <p:spPr>
          <a:xfrm>
            <a:off x="6170930" y="1432560"/>
            <a:ext cx="2720975" cy="3430905"/>
          </a:xfrm>
          <a:custGeom>
            <a:avLst/>
            <a:gdLst/>
            <a:ahLst/>
            <a:cxnLst/>
            <a:rect l="0" t="0" r="r" b="b"/>
            <a:pathLst>
              <a:path w="9844" h="13468" fill="none">
                <a:moveTo>
                  <a:pt x="0" y="13270"/>
                </a:moveTo>
                <a:lnTo>
                  <a:pt x="0" y="198"/>
                </a:lnTo>
                <a:cubicBezTo>
                  <a:pt x="0" y="185"/>
                  <a:pt x="2" y="172"/>
                  <a:pt x="4" y="160"/>
                </a:cubicBezTo>
                <a:cubicBezTo>
                  <a:pt x="7" y="147"/>
                  <a:pt x="11" y="135"/>
                  <a:pt x="16" y="122"/>
                </a:cubicBezTo>
                <a:cubicBezTo>
                  <a:pt x="21" y="110"/>
                  <a:pt x="27" y="99"/>
                  <a:pt x="34" y="88"/>
                </a:cubicBezTo>
                <a:cubicBezTo>
                  <a:pt x="41" y="77"/>
                  <a:pt x="49" y="67"/>
                  <a:pt x="59" y="58"/>
                </a:cubicBezTo>
                <a:cubicBezTo>
                  <a:pt x="68" y="49"/>
                  <a:pt x="78" y="41"/>
                  <a:pt x="89" y="33"/>
                </a:cubicBezTo>
                <a:cubicBezTo>
                  <a:pt x="99" y="26"/>
                  <a:pt x="111" y="20"/>
                  <a:pt x="123" y="15"/>
                </a:cubicBezTo>
                <a:cubicBezTo>
                  <a:pt x="135" y="10"/>
                  <a:pt x="147" y="6"/>
                  <a:pt x="160" y="4"/>
                </a:cubicBezTo>
                <a:cubicBezTo>
                  <a:pt x="173" y="1"/>
                  <a:pt x="186" y="0"/>
                  <a:pt x="199" y="0"/>
                </a:cubicBezTo>
                <a:lnTo>
                  <a:pt x="9645" y="0"/>
                </a:lnTo>
                <a:cubicBezTo>
                  <a:pt x="9659" y="0"/>
                  <a:pt x="9671" y="1"/>
                  <a:pt x="9684" y="4"/>
                </a:cubicBezTo>
                <a:cubicBezTo>
                  <a:pt x="9697" y="6"/>
                  <a:pt x="9709" y="10"/>
                  <a:pt x="9721" y="15"/>
                </a:cubicBezTo>
                <a:cubicBezTo>
                  <a:pt x="9733" y="20"/>
                  <a:pt x="9745" y="26"/>
                  <a:pt x="9756" y="33"/>
                </a:cubicBezTo>
                <a:cubicBezTo>
                  <a:pt x="9767" y="41"/>
                  <a:pt x="9777" y="49"/>
                  <a:pt x="9786" y="58"/>
                </a:cubicBezTo>
                <a:cubicBezTo>
                  <a:pt x="9795" y="67"/>
                  <a:pt x="9803" y="77"/>
                  <a:pt x="9810" y="88"/>
                </a:cubicBezTo>
                <a:cubicBezTo>
                  <a:pt x="9818" y="99"/>
                  <a:pt x="9824" y="110"/>
                  <a:pt x="9829" y="122"/>
                </a:cubicBezTo>
                <a:cubicBezTo>
                  <a:pt x="9834" y="135"/>
                  <a:pt x="9838" y="147"/>
                  <a:pt x="9840" y="160"/>
                </a:cubicBezTo>
                <a:cubicBezTo>
                  <a:pt x="9843" y="172"/>
                  <a:pt x="9844" y="185"/>
                  <a:pt x="9844" y="198"/>
                </a:cubicBezTo>
                <a:lnTo>
                  <a:pt x="9844" y="13270"/>
                </a:lnTo>
                <a:cubicBezTo>
                  <a:pt x="9844" y="13283"/>
                  <a:pt x="9843" y="13296"/>
                  <a:pt x="9840" y="13309"/>
                </a:cubicBezTo>
                <a:cubicBezTo>
                  <a:pt x="9838" y="13321"/>
                  <a:pt x="9834" y="13334"/>
                  <a:pt x="9829" y="13346"/>
                </a:cubicBezTo>
                <a:cubicBezTo>
                  <a:pt x="9824" y="13358"/>
                  <a:pt x="9818" y="13369"/>
                  <a:pt x="9810" y="13380"/>
                </a:cubicBezTo>
                <a:cubicBezTo>
                  <a:pt x="9803" y="13391"/>
                  <a:pt x="9795" y="13401"/>
                  <a:pt x="9786" y="13410"/>
                </a:cubicBezTo>
                <a:cubicBezTo>
                  <a:pt x="9777" y="13419"/>
                  <a:pt x="9767" y="13428"/>
                  <a:pt x="9756" y="13435"/>
                </a:cubicBezTo>
                <a:cubicBezTo>
                  <a:pt x="9745" y="13442"/>
                  <a:pt x="9733" y="13448"/>
                  <a:pt x="9721" y="13453"/>
                </a:cubicBezTo>
                <a:cubicBezTo>
                  <a:pt x="9709" y="13458"/>
                  <a:pt x="9697" y="13462"/>
                  <a:pt x="9684" y="13464"/>
                </a:cubicBezTo>
                <a:cubicBezTo>
                  <a:pt x="9671" y="13467"/>
                  <a:pt x="9659" y="13468"/>
                  <a:pt x="9645" y="13468"/>
                </a:cubicBezTo>
                <a:lnTo>
                  <a:pt x="199" y="13468"/>
                </a:lnTo>
                <a:cubicBezTo>
                  <a:pt x="186" y="13468"/>
                  <a:pt x="173" y="13467"/>
                  <a:pt x="160" y="13464"/>
                </a:cubicBezTo>
                <a:cubicBezTo>
                  <a:pt x="147" y="13462"/>
                  <a:pt x="135" y="13458"/>
                  <a:pt x="123" y="13453"/>
                </a:cubicBezTo>
                <a:cubicBezTo>
                  <a:pt x="111" y="13448"/>
                  <a:pt x="99" y="13442"/>
                  <a:pt x="89" y="13435"/>
                </a:cubicBezTo>
                <a:cubicBezTo>
                  <a:pt x="78" y="13428"/>
                  <a:pt x="68" y="13419"/>
                  <a:pt x="59" y="13410"/>
                </a:cubicBezTo>
                <a:cubicBezTo>
                  <a:pt x="49" y="13401"/>
                  <a:pt x="41" y="13391"/>
                  <a:pt x="34" y="13380"/>
                </a:cubicBezTo>
                <a:cubicBezTo>
                  <a:pt x="27" y="13369"/>
                  <a:pt x="21" y="13358"/>
                  <a:pt x="16" y="13346"/>
                </a:cubicBezTo>
                <a:cubicBezTo>
                  <a:pt x="11" y="13334"/>
                  <a:pt x="7" y="13321"/>
                  <a:pt x="4" y="13309"/>
                </a:cubicBezTo>
                <a:cubicBezTo>
                  <a:pt x="2" y="13296"/>
                  <a:pt x="0" y="13283"/>
                  <a:pt x="0" y="13270"/>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微软雅黑" panose="020B0503020204020204" pitchFamily="34" charset="-122"/>
              <a:ea typeface="微软雅黑" panose="020B0503020204020204" pitchFamily="34" charset="-122"/>
            </a:endParaRPr>
          </a:p>
        </p:txBody>
      </p:sp>
      <p:sp>
        <p:nvSpPr>
          <p:cNvPr id="344" name="任意多边形 343"/>
          <p:cNvSpPr/>
          <p:nvPr/>
        </p:nvSpPr>
        <p:spPr>
          <a:xfrm>
            <a:off x="6350635" y="1638300"/>
            <a:ext cx="274320" cy="202565"/>
          </a:xfrm>
          <a:custGeom>
            <a:avLst/>
            <a:gdLst/>
            <a:ahLst/>
            <a:cxnLst/>
            <a:rect l="0" t="0" r="r" b="b"/>
            <a:pathLst>
              <a:path w="993" h="795">
                <a:moveTo>
                  <a:pt x="223" y="0"/>
                </a:moveTo>
                <a:cubicBezTo>
                  <a:pt x="239" y="0"/>
                  <a:pt x="255" y="3"/>
                  <a:pt x="270" y="9"/>
                </a:cubicBezTo>
                <a:cubicBezTo>
                  <a:pt x="286" y="16"/>
                  <a:pt x="299" y="25"/>
                  <a:pt x="311" y="36"/>
                </a:cubicBezTo>
                <a:cubicBezTo>
                  <a:pt x="322" y="48"/>
                  <a:pt x="331" y="62"/>
                  <a:pt x="337" y="78"/>
                </a:cubicBezTo>
                <a:cubicBezTo>
                  <a:pt x="344" y="93"/>
                  <a:pt x="347" y="109"/>
                  <a:pt x="347" y="125"/>
                </a:cubicBezTo>
                <a:cubicBezTo>
                  <a:pt x="347" y="141"/>
                  <a:pt x="344" y="157"/>
                  <a:pt x="337" y="172"/>
                </a:cubicBezTo>
                <a:cubicBezTo>
                  <a:pt x="331" y="188"/>
                  <a:pt x="322" y="201"/>
                  <a:pt x="311" y="213"/>
                </a:cubicBezTo>
                <a:cubicBezTo>
                  <a:pt x="299" y="224"/>
                  <a:pt x="286" y="233"/>
                  <a:pt x="270" y="240"/>
                </a:cubicBezTo>
                <a:cubicBezTo>
                  <a:pt x="255" y="246"/>
                  <a:pt x="239" y="249"/>
                  <a:pt x="223" y="249"/>
                </a:cubicBezTo>
                <a:cubicBezTo>
                  <a:pt x="206" y="249"/>
                  <a:pt x="191" y="246"/>
                  <a:pt x="175" y="240"/>
                </a:cubicBezTo>
                <a:cubicBezTo>
                  <a:pt x="160" y="233"/>
                  <a:pt x="147" y="224"/>
                  <a:pt x="135" y="213"/>
                </a:cubicBezTo>
                <a:cubicBezTo>
                  <a:pt x="124" y="201"/>
                  <a:pt x="115" y="188"/>
                  <a:pt x="108" y="172"/>
                </a:cubicBezTo>
                <a:cubicBezTo>
                  <a:pt x="102" y="157"/>
                  <a:pt x="99" y="141"/>
                  <a:pt x="99" y="125"/>
                </a:cubicBezTo>
                <a:cubicBezTo>
                  <a:pt x="99" y="109"/>
                  <a:pt x="102" y="93"/>
                  <a:pt x="108" y="78"/>
                </a:cubicBezTo>
                <a:cubicBezTo>
                  <a:pt x="115" y="62"/>
                  <a:pt x="124" y="48"/>
                  <a:pt x="135" y="36"/>
                </a:cubicBezTo>
                <a:cubicBezTo>
                  <a:pt x="147" y="25"/>
                  <a:pt x="160" y="16"/>
                  <a:pt x="175" y="9"/>
                </a:cubicBezTo>
                <a:cubicBezTo>
                  <a:pt x="191" y="3"/>
                  <a:pt x="206" y="0"/>
                  <a:pt x="223" y="0"/>
                </a:cubicBezTo>
                <a:moveTo>
                  <a:pt x="793" y="0"/>
                </a:moveTo>
                <a:cubicBezTo>
                  <a:pt x="810" y="0"/>
                  <a:pt x="826" y="3"/>
                  <a:pt x="841" y="9"/>
                </a:cubicBezTo>
                <a:cubicBezTo>
                  <a:pt x="856" y="16"/>
                  <a:pt x="869" y="25"/>
                  <a:pt x="881" y="36"/>
                </a:cubicBezTo>
                <a:cubicBezTo>
                  <a:pt x="893" y="48"/>
                  <a:pt x="902" y="62"/>
                  <a:pt x="908" y="78"/>
                </a:cubicBezTo>
                <a:cubicBezTo>
                  <a:pt x="914" y="93"/>
                  <a:pt x="918" y="109"/>
                  <a:pt x="918" y="125"/>
                </a:cubicBezTo>
                <a:cubicBezTo>
                  <a:pt x="918" y="141"/>
                  <a:pt x="914" y="157"/>
                  <a:pt x="908" y="172"/>
                </a:cubicBezTo>
                <a:cubicBezTo>
                  <a:pt x="902" y="188"/>
                  <a:pt x="893" y="201"/>
                  <a:pt x="881" y="213"/>
                </a:cubicBezTo>
                <a:cubicBezTo>
                  <a:pt x="869" y="224"/>
                  <a:pt x="856" y="233"/>
                  <a:pt x="841" y="240"/>
                </a:cubicBezTo>
                <a:cubicBezTo>
                  <a:pt x="826" y="246"/>
                  <a:pt x="810" y="249"/>
                  <a:pt x="793" y="249"/>
                </a:cubicBezTo>
                <a:cubicBezTo>
                  <a:pt x="777" y="249"/>
                  <a:pt x="761" y="246"/>
                  <a:pt x="746" y="240"/>
                </a:cubicBezTo>
                <a:cubicBezTo>
                  <a:pt x="731" y="233"/>
                  <a:pt x="717" y="224"/>
                  <a:pt x="706" y="213"/>
                </a:cubicBezTo>
                <a:cubicBezTo>
                  <a:pt x="694" y="201"/>
                  <a:pt x="685" y="188"/>
                  <a:pt x="679" y="172"/>
                </a:cubicBezTo>
                <a:cubicBezTo>
                  <a:pt x="673" y="157"/>
                  <a:pt x="669" y="141"/>
                  <a:pt x="669" y="125"/>
                </a:cubicBezTo>
                <a:cubicBezTo>
                  <a:pt x="669" y="109"/>
                  <a:pt x="673" y="93"/>
                  <a:pt x="679" y="78"/>
                </a:cubicBezTo>
                <a:cubicBezTo>
                  <a:pt x="685" y="62"/>
                  <a:pt x="694" y="48"/>
                  <a:pt x="706" y="36"/>
                </a:cubicBezTo>
                <a:cubicBezTo>
                  <a:pt x="717" y="25"/>
                  <a:pt x="731" y="16"/>
                  <a:pt x="746" y="9"/>
                </a:cubicBezTo>
                <a:cubicBezTo>
                  <a:pt x="761" y="3"/>
                  <a:pt x="777" y="0"/>
                  <a:pt x="793" y="0"/>
                </a:cubicBezTo>
                <a:moveTo>
                  <a:pt x="0" y="464"/>
                </a:moveTo>
                <a:cubicBezTo>
                  <a:pt x="0" y="373"/>
                  <a:pt x="74" y="299"/>
                  <a:pt x="165" y="299"/>
                </a:cubicBezTo>
                <a:lnTo>
                  <a:pt x="231" y="299"/>
                </a:lnTo>
                <a:cubicBezTo>
                  <a:pt x="256" y="299"/>
                  <a:pt x="279" y="304"/>
                  <a:pt x="300" y="314"/>
                </a:cubicBezTo>
                <a:cubicBezTo>
                  <a:pt x="298" y="325"/>
                  <a:pt x="297" y="336"/>
                  <a:pt x="297" y="348"/>
                </a:cubicBezTo>
                <a:cubicBezTo>
                  <a:pt x="297" y="407"/>
                  <a:pt x="324" y="461"/>
                  <a:pt x="365" y="497"/>
                </a:cubicBezTo>
                <a:cubicBezTo>
                  <a:pt x="364" y="497"/>
                  <a:pt x="364" y="497"/>
                  <a:pt x="364" y="497"/>
                </a:cubicBezTo>
                <a:lnTo>
                  <a:pt x="33" y="497"/>
                </a:lnTo>
                <a:cubicBezTo>
                  <a:pt x="15" y="497"/>
                  <a:pt x="0" y="482"/>
                  <a:pt x="0" y="464"/>
                </a:cubicBezTo>
                <a:moveTo>
                  <a:pt x="628" y="497"/>
                </a:moveTo>
                <a:lnTo>
                  <a:pt x="627" y="497"/>
                </a:lnTo>
                <a:cubicBezTo>
                  <a:pt x="668" y="461"/>
                  <a:pt x="694" y="407"/>
                  <a:pt x="694" y="348"/>
                </a:cubicBezTo>
                <a:cubicBezTo>
                  <a:pt x="694" y="336"/>
                  <a:pt x="693" y="325"/>
                  <a:pt x="691" y="314"/>
                </a:cubicBezTo>
                <a:cubicBezTo>
                  <a:pt x="712" y="304"/>
                  <a:pt x="736" y="299"/>
                  <a:pt x="760" y="299"/>
                </a:cubicBezTo>
                <a:lnTo>
                  <a:pt x="826" y="299"/>
                </a:lnTo>
                <a:cubicBezTo>
                  <a:pt x="919" y="299"/>
                  <a:pt x="993" y="373"/>
                  <a:pt x="993" y="464"/>
                </a:cubicBezTo>
                <a:cubicBezTo>
                  <a:pt x="993" y="482"/>
                  <a:pt x="978" y="497"/>
                  <a:pt x="960" y="497"/>
                </a:cubicBezTo>
                <a:lnTo>
                  <a:pt x="628" y="497"/>
                </a:lnTo>
                <a:moveTo>
                  <a:pt x="347" y="348"/>
                </a:moveTo>
                <a:cubicBezTo>
                  <a:pt x="347" y="338"/>
                  <a:pt x="348" y="329"/>
                  <a:pt x="350" y="319"/>
                </a:cubicBezTo>
                <a:cubicBezTo>
                  <a:pt x="352" y="310"/>
                  <a:pt x="355" y="300"/>
                  <a:pt x="358" y="291"/>
                </a:cubicBezTo>
                <a:cubicBezTo>
                  <a:pt x="362" y="282"/>
                  <a:pt x="367" y="274"/>
                  <a:pt x="372" y="266"/>
                </a:cubicBezTo>
                <a:cubicBezTo>
                  <a:pt x="377" y="257"/>
                  <a:pt x="384" y="250"/>
                  <a:pt x="391" y="243"/>
                </a:cubicBezTo>
                <a:cubicBezTo>
                  <a:pt x="397" y="236"/>
                  <a:pt x="405" y="230"/>
                  <a:pt x="413" y="224"/>
                </a:cubicBezTo>
                <a:cubicBezTo>
                  <a:pt x="421" y="219"/>
                  <a:pt x="430" y="214"/>
                  <a:pt x="439" y="211"/>
                </a:cubicBezTo>
                <a:cubicBezTo>
                  <a:pt x="448" y="207"/>
                  <a:pt x="457" y="204"/>
                  <a:pt x="467" y="202"/>
                </a:cubicBezTo>
                <a:cubicBezTo>
                  <a:pt x="476" y="200"/>
                  <a:pt x="486" y="199"/>
                  <a:pt x="496" y="199"/>
                </a:cubicBezTo>
                <a:cubicBezTo>
                  <a:pt x="506" y="199"/>
                  <a:pt x="515" y="200"/>
                  <a:pt x="525" y="202"/>
                </a:cubicBezTo>
                <a:cubicBezTo>
                  <a:pt x="534" y="204"/>
                  <a:pt x="544" y="207"/>
                  <a:pt x="553" y="211"/>
                </a:cubicBezTo>
                <a:cubicBezTo>
                  <a:pt x="562" y="214"/>
                  <a:pt x="570" y="219"/>
                  <a:pt x="578" y="224"/>
                </a:cubicBezTo>
                <a:cubicBezTo>
                  <a:pt x="587" y="230"/>
                  <a:pt x="594" y="236"/>
                  <a:pt x="601" y="243"/>
                </a:cubicBezTo>
                <a:cubicBezTo>
                  <a:pt x="608" y="250"/>
                  <a:pt x="614" y="257"/>
                  <a:pt x="620" y="266"/>
                </a:cubicBezTo>
                <a:cubicBezTo>
                  <a:pt x="625" y="274"/>
                  <a:pt x="630" y="282"/>
                  <a:pt x="633" y="291"/>
                </a:cubicBezTo>
                <a:cubicBezTo>
                  <a:pt x="637" y="300"/>
                  <a:pt x="640" y="310"/>
                  <a:pt x="642" y="319"/>
                </a:cubicBezTo>
                <a:cubicBezTo>
                  <a:pt x="644" y="329"/>
                  <a:pt x="645" y="338"/>
                  <a:pt x="645" y="348"/>
                </a:cubicBezTo>
                <a:cubicBezTo>
                  <a:pt x="645" y="358"/>
                  <a:pt x="644" y="368"/>
                  <a:pt x="642" y="377"/>
                </a:cubicBezTo>
                <a:cubicBezTo>
                  <a:pt x="640" y="387"/>
                  <a:pt x="637" y="396"/>
                  <a:pt x="633" y="405"/>
                </a:cubicBezTo>
                <a:cubicBezTo>
                  <a:pt x="630" y="414"/>
                  <a:pt x="625" y="423"/>
                  <a:pt x="620" y="431"/>
                </a:cubicBezTo>
                <a:cubicBezTo>
                  <a:pt x="614" y="439"/>
                  <a:pt x="608" y="447"/>
                  <a:pt x="601" y="453"/>
                </a:cubicBezTo>
                <a:cubicBezTo>
                  <a:pt x="594" y="460"/>
                  <a:pt x="587" y="467"/>
                  <a:pt x="578" y="472"/>
                </a:cubicBezTo>
                <a:cubicBezTo>
                  <a:pt x="570" y="477"/>
                  <a:pt x="562" y="482"/>
                  <a:pt x="553" y="486"/>
                </a:cubicBezTo>
                <a:cubicBezTo>
                  <a:pt x="544" y="489"/>
                  <a:pt x="534" y="492"/>
                  <a:pt x="525" y="494"/>
                </a:cubicBezTo>
                <a:cubicBezTo>
                  <a:pt x="515" y="496"/>
                  <a:pt x="506" y="497"/>
                  <a:pt x="496" y="497"/>
                </a:cubicBezTo>
                <a:cubicBezTo>
                  <a:pt x="486" y="497"/>
                  <a:pt x="476" y="496"/>
                  <a:pt x="467" y="494"/>
                </a:cubicBezTo>
                <a:cubicBezTo>
                  <a:pt x="457" y="492"/>
                  <a:pt x="448" y="489"/>
                  <a:pt x="439" y="486"/>
                </a:cubicBezTo>
                <a:cubicBezTo>
                  <a:pt x="430" y="482"/>
                  <a:pt x="421" y="477"/>
                  <a:pt x="413" y="472"/>
                </a:cubicBezTo>
                <a:cubicBezTo>
                  <a:pt x="405" y="467"/>
                  <a:pt x="397" y="460"/>
                  <a:pt x="391" y="453"/>
                </a:cubicBezTo>
                <a:cubicBezTo>
                  <a:pt x="384" y="447"/>
                  <a:pt x="377" y="439"/>
                  <a:pt x="372" y="431"/>
                </a:cubicBezTo>
                <a:cubicBezTo>
                  <a:pt x="367" y="423"/>
                  <a:pt x="362" y="414"/>
                  <a:pt x="358" y="405"/>
                </a:cubicBezTo>
                <a:cubicBezTo>
                  <a:pt x="355" y="396"/>
                  <a:pt x="352" y="387"/>
                  <a:pt x="350" y="377"/>
                </a:cubicBezTo>
                <a:cubicBezTo>
                  <a:pt x="348" y="368"/>
                  <a:pt x="347" y="358"/>
                  <a:pt x="347" y="348"/>
                </a:cubicBezTo>
                <a:moveTo>
                  <a:pt x="198" y="753"/>
                </a:moveTo>
                <a:cubicBezTo>
                  <a:pt x="198" y="639"/>
                  <a:pt x="291" y="547"/>
                  <a:pt x="405" y="547"/>
                </a:cubicBezTo>
                <a:lnTo>
                  <a:pt x="587" y="547"/>
                </a:lnTo>
                <a:cubicBezTo>
                  <a:pt x="701" y="547"/>
                  <a:pt x="793" y="639"/>
                  <a:pt x="793" y="753"/>
                </a:cubicBezTo>
                <a:cubicBezTo>
                  <a:pt x="793" y="776"/>
                  <a:pt x="775" y="795"/>
                  <a:pt x="752" y="795"/>
                </a:cubicBezTo>
                <a:lnTo>
                  <a:pt x="239" y="795"/>
                </a:lnTo>
                <a:cubicBezTo>
                  <a:pt x="217" y="795"/>
                  <a:pt x="198" y="776"/>
                  <a:pt x="198" y="753"/>
                </a:cubicBezTo>
                <a:close/>
              </a:path>
            </a:pathLst>
          </a:custGeom>
          <a:solidFill>
            <a:srgbClr val="FBBF24"/>
          </a:solidFill>
          <a:ln w="0">
            <a:noFill/>
          </a:ln>
        </p:spPr>
        <p:txBody>
          <a:bodyPr lIns="0" tIns="0" rIns="0" bIns="0" anchor="t">
            <a:noAutofit/>
          </a:bodyPr>
          <a:lstStyle/>
          <a:p>
            <a:endParaRPr lang="en-US" sz="2400" b="0" u="none" strike="noStrike">
              <a:solidFill>
                <a:srgbClr val="000000"/>
              </a:solidFill>
              <a:effectLst/>
              <a:uFillTx/>
              <a:latin typeface="微软雅黑" panose="020B0503020204020204" pitchFamily="34" charset="-122"/>
              <a:ea typeface="微软雅黑" panose="020B0503020204020204" pitchFamily="34" charset="-122"/>
            </a:endParaRPr>
          </a:p>
        </p:txBody>
      </p:sp>
      <p:sp>
        <p:nvSpPr>
          <p:cNvPr id="345" name="文本框 344"/>
          <p:cNvSpPr txBox="1"/>
          <p:nvPr/>
        </p:nvSpPr>
        <p:spPr>
          <a:xfrm>
            <a:off x="3500755" y="3235960"/>
            <a:ext cx="2246630" cy="1200150"/>
          </a:xfrm>
          <a:prstGeom prst="rect">
            <a:avLst/>
          </a:prstGeom>
          <a:noFill/>
          <a:ln w="0">
            <a:noFill/>
          </a:ln>
        </p:spPr>
        <p:txBody>
          <a:bodyPr wrap="square" lIns="0" tIns="0" rIns="0" bIns="0" anchor="t">
            <a:noAutofit/>
          </a:bodyPr>
          <a:lstStyle>
            <a:lvl1pPr>
              <a:lnSpc>
                <a:spcPct val="150000"/>
              </a:lnSpc>
              <a:defRPr sz="1400" b="0" i="0" u="none" strike="noStrike">
                <a:solidFill>
                  <a:srgbClr val="D1D5DB"/>
                </a:solidFill>
                <a:effectLst/>
                <a:uFillTx/>
                <a:latin typeface="Inter, &quot;Noto Sans SC&quot;, sans-serif"/>
                <a:ea typeface="Inter, &quot;Noto Sans SC&quot;, sans-serif"/>
              </a:defRPr>
            </a:lvl1pPr>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家庭支持对女性科学家至关重要（如钱三强对何泽慧、袁家骝对吴健雄的支持，体现 </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夫妻档科研相互助力” 现象）</a:t>
            </a:r>
            <a:endParaRPr lang="en-US"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6" name="文本框 345"/>
          <p:cNvSpPr txBox="1"/>
          <p:nvPr/>
        </p:nvSpPr>
        <p:spPr>
          <a:xfrm>
            <a:off x="6739890" y="1614170"/>
            <a:ext cx="1045845" cy="230505"/>
          </a:xfrm>
          <a:prstGeom prst="rect">
            <a:avLst/>
          </a:prstGeom>
          <a:noFill/>
          <a:ln w="0">
            <a:noFill/>
          </a:ln>
        </p:spPr>
        <p:txBody>
          <a:bodyPr wrap="square" lIns="0" tIns="0" rIns="0" bIns="0" anchor="t">
            <a:spAutoFit/>
          </a:bodyPr>
          <a:lstStyle/>
          <a:p>
            <a:r>
              <a:rPr lang="zh-CN" sz="1500" b="1" i="0" u="none" strike="noStrike">
                <a:solidFill>
                  <a:srgbClr val="F9FAFB"/>
                </a:solidFill>
                <a:effectLst/>
                <a:uFillTx/>
                <a:latin typeface="微软雅黑" panose="020B0503020204020204" pitchFamily="34" charset="-122"/>
                <a:ea typeface="微软雅黑" panose="020B0503020204020204" pitchFamily="34" charset="-122"/>
              </a:rPr>
              <a:t>社会意义</a:t>
            </a:r>
          </a:p>
        </p:txBody>
      </p:sp>
      <p:sp>
        <p:nvSpPr>
          <p:cNvPr id="347" name="文本框 346"/>
          <p:cNvSpPr txBox="1"/>
          <p:nvPr/>
        </p:nvSpPr>
        <p:spPr>
          <a:xfrm>
            <a:off x="6348095" y="2026285"/>
            <a:ext cx="116205" cy="184150"/>
          </a:xfrm>
          <a:prstGeom prst="rect">
            <a:avLst/>
          </a:prstGeom>
          <a:noFill/>
          <a:ln w="0">
            <a:noFill/>
          </a:ln>
        </p:spPr>
        <p:txBody>
          <a:bodyPr wrap="square" lIns="0" tIns="0" rIns="0" bIns="0" anchor="t">
            <a:spAutoFit/>
          </a:bodyPr>
          <a:lstStyle/>
          <a:p>
            <a:r>
              <a:rPr lang="en-US" sz="1200" b="0" i="0" u="none" strike="noStrike">
                <a:solidFill>
                  <a:srgbClr val="D1D5DB"/>
                </a:solidFill>
                <a:effectLst/>
                <a:uFillTx/>
                <a:latin typeface="微软雅黑" panose="020B0503020204020204" pitchFamily="34" charset="-122"/>
                <a:ea typeface="微软雅黑" panose="020B0503020204020204" pitchFamily="34" charset="-122"/>
              </a:rPr>
              <a:t>-</a:t>
            </a:r>
          </a:p>
        </p:txBody>
      </p:sp>
      <p:sp>
        <p:nvSpPr>
          <p:cNvPr id="348" name="文本框 347"/>
          <p:cNvSpPr txBox="1"/>
          <p:nvPr/>
        </p:nvSpPr>
        <p:spPr>
          <a:xfrm>
            <a:off x="6464935" y="1976755"/>
            <a:ext cx="2205990" cy="830580"/>
          </a:xfrm>
          <a:prstGeom prst="rect">
            <a:avLst/>
          </a:prstGeom>
          <a:noFill/>
          <a:ln w="0">
            <a:noFill/>
          </a:ln>
        </p:spPr>
        <p:txBody>
          <a:bodyPr wrap="square" lIns="0" tIns="0" rIns="0" bIns="0" anchor="t">
            <a:spAutoFit/>
          </a:bodyPr>
          <a:lstStyle>
            <a:lvl1pPr>
              <a:lnSpc>
                <a:spcPct val="150000"/>
              </a:lnSpc>
              <a:defRPr sz="1400" b="0" i="0" u="none" strike="noStrike">
                <a:solidFill>
                  <a:srgbClr val="D1D5DB"/>
                </a:solidFill>
                <a:effectLst/>
                <a:uFillTx/>
                <a:latin typeface="Inter, &quot;Noto Sans SC&quot;, sans-serif"/>
                <a:ea typeface="Inter, &quot;Noto Sans SC&quot;, sans-serif"/>
              </a:defRPr>
            </a:lvl1pPr>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打破“女性不适合科研” 的性别刻板印象，数据显示女性在多领域取得同等甚至更优成就</a:t>
            </a:r>
          </a:p>
        </p:txBody>
      </p:sp>
      <p:sp>
        <p:nvSpPr>
          <p:cNvPr id="349" name="文本框 348"/>
          <p:cNvSpPr txBox="1"/>
          <p:nvPr/>
        </p:nvSpPr>
        <p:spPr>
          <a:xfrm>
            <a:off x="6361430" y="3286760"/>
            <a:ext cx="116205" cy="184150"/>
          </a:xfrm>
          <a:prstGeom prst="rect">
            <a:avLst/>
          </a:prstGeom>
          <a:noFill/>
          <a:ln w="0">
            <a:noFill/>
          </a:ln>
        </p:spPr>
        <p:txBody>
          <a:bodyPr wrap="square" lIns="0" tIns="0" rIns="0" bIns="0" anchor="t">
            <a:spAutoFit/>
          </a:bodyPr>
          <a:lstStyle/>
          <a:p>
            <a:r>
              <a:rPr lang="en-US" sz="1200" b="0" i="0" u="none" strike="noStrike" dirty="0">
                <a:solidFill>
                  <a:srgbClr val="D1D5DB"/>
                </a:solidFill>
                <a:effectLst/>
                <a:uFillTx/>
                <a:latin typeface="微软雅黑" panose="020B0503020204020204" pitchFamily="34" charset="-122"/>
                <a:ea typeface="微软雅黑" panose="020B0503020204020204" pitchFamily="34" charset="-122"/>
              </a:rPr>
              <a:t>-</a:t>
            </a:r>
          </a:p>
        </p:txBody>
      </p:sp>
      <p:sp>
        <p:nvSpPr>
          <p:cNvPr id="350" name="文本框 349"/>
          <p:cNvSpPr txBox="1"/>
          <p:nvPr/>
        </p:nvSpPr>
        <p:spPr>
          <a:xfrm>
            <a:off x="6435090" y="3228340"/>
            <a:ext cx="2205990" cy="1107440"/>
          </a:xfrm>
          <a:prstGeom prst="rect">
            <a:avLst/>
          </a:prstGeom>
          <a:noFill/>
          <a:ln w="0">
            <a:noFill/>
          </a:ln>
        </p:spPr>
        <p:txBody>
          <a:bodyPr wrap="square" lIns="0" tIns="0" rIns="0" bIns="0" anchor="t">
            <a:spAutoFit/>
          </a:bodyPr>
          <a:lstStyle>
            <a:lvl1pPr>
              <a:lnSpc>
                <a:spcPct val="150000"/>
              </a:lnSpc>
              <a:defRPr sz="1400" b="0" i="0" u="none" strike="noStrike">
                <a:solidFill>
                  <a:srgbClr val="D1D5DB"/>
                </a:solidFill>
                <a:effectLst/>
                <a:uFillTx/>
                <a:latin typeface="Inter, &quot;Noto Sans SC&quot;, sans-serif"/>
                <a:ea typeface="Inter, &quot;Noto Sans SC&quot;, sans-serif"/>
              </a:defRPr>
            </a:lvl1pPr>
          </a:lstStyle>
          <a:p>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为女性科技人才培养提供借鉴，需强化情感支持、搭建协作网络，落实 激励年轻女性追求科学梦想 的目标</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目前现状</a:t>
            </a:r>
          </a:p>
        </p:txBody>
      </p:sp>
      <p:sp>
        <p:nvSpPr>
          <p:cNvPr id="172" name="文本框 171"/>
          <p:cNvSpPr txBox="1"/>
          <p:nvPr/>
        </p:nvSpPr>
        <p:spPr>
          <a:xfrm>
            <a:off x="323215" y="771525"/>
            <a:ext cx="3829050" cy="427355"/>
          </a:xfrm>
          <a:prstGeom prst="rect">
            <a:avLst/>
          </a:prstGeom>
          <a:noFill/>
          <a:ln w="0">
            <a:noFill/>
          </a:ln>
        </p:spPr>
        <p:txBody>
          <a:bodyPr wrap="none" lIns="0" tIns="0" rIns="0" bIns="0" anchor="t">
            <a:noAutofit/>
          </a:bodyPr>
          <a:lstStyle/>
          <a:p>
            <a:pPr algn="l"/>
            <a:r>
              <a:rPr lang="zh-CN" sz="3000" b="1">
                <a:solidFill>
                  <a:schemeClr val="tx1"/>
                </a:solidFill>
                <a:effectLst/>
                <a:uFillTx/>
                <a:latin typeface="微软雅黑" panose="020B0503020204020204" pitchFamily="34" charset="-122"/>
                <a:ea typeface="微软雅黑" panose="020B0503020204020204" pitchFamily="34" charset="-122"/>
                <a:sym typeface="+mn-ea"/>
              </a:rPr>
              <a:t>研究局限与展望</a:t>
            </a:r>
            <a:endParaRPr lang="zh-CN" sz="3000" b="1" i="0" u="none" strike="noStrike">
              <a:solidFill>
                <a:schemeClr val="tx1"/>
              </a:solidFill>
              <a:effectLst/>
              <a:uFillTx/>
              <a:latin typeface="微软雅黑" panose="020B0503020204020204" pitchFamily="34" charset="-122"/>
              <a:ea typeface="微软雅黑" panose="020B0503020204020204" pitchFamily="34" charset="-122"/>
              <a:sym typeface="+mn-ea"/>
            </a:endParaRPr>
          </a:p>
        </p:txBody>
      </p:sp>
      <p:sp>
        <p:nvSpPr>
          <p:cNvPr id="173" name="任意多边形 172"/>
          <p:cNvSpPr/>
          <p:nvPr/>
        </p:nvSpPr>
        <p:spPr>
          <a:xfrm>
            <a:off x="-108310" y="1288930"/>
            <a:ext cx="11278080" cy="19440"/>
          </a:xfrm>
          <a:custGeom>
            <a:avLst/>
            <a:gdLst/>
            <a:ahLst/>
            <a:cxnLst/>
            <a:rect l="0" t="0" r="r" b="b"/>
            <a:pathLst>
              <a:path w="31328" h="54">
                <a:moveTo>
                  <a:pt x="0" y="0"/>
                </a:moveTo>
                <a:lnTo>
                  <a:pt x="31328" y="0"/>
                </a:lnTo>
                <a:lnTo>
                  <a:pt x="31328" y="54"/>
                </a:lnTo>
                <a:lnTo>
                  <a:pt x="0" y="54"/>
                </a:lnTo>
                <a:lnTo>
                  <a:pt x="0" y="0"/>
                </a:lnTo>
                <a:close/>
              </a:path>
            </a:pathLst>
          </a:custGeom>
          <a:solidFill>
            <a:srgbClr val="374151"/>
          </a:solidFill>
          <a:ln w="0">
            <a:noFill/>
          </a:ln>
        </p:spPr>
        <p:txBody>
          <a:bodyPr lIns="0" tIns="0" rIns="0" bIns="0" anchor="t">
            <a:noAutofit/>
          </a:bodyPr>
          <a:lstStyle/>
          <a:p>
            <a:endParaRPr lang="en-US" sz="2400" b="0" u="none" strike="noStrike">
              <a:solidFill>
                <a:srgbClr val="FFFFFF"/>
              </a:solidFill>
              <a:effectLst/>
              <a:uFillTx/>
              <a:latin typeface="Times New Roman" panose="02020603050405020304"/>
            </a:endParaRPr>
          </a:p>
        </p:txBody>
      </p:sp>
      <p:grpSp>
        <p:nvGrpSpPr>
          <p:cNvPr id="76" name="组合 75"/>
          <p:cNvGrpSpPr/>
          <p:nvPr/>
        </p:nvGrpSpPr>
        <p:grpSpPr>
          <a:xfrm>
            <a:off x="107315" y="1428115"/>
            <a:ext cx="4827270" cy="3578860"/>
            <a:chOff x="169" y="2030"/>
            <a:chExt cx="7602" cy="5636"/>
          </a:xfrm>
        </p:grpSpPr>
        <p:sp>
          <p:nvSpPr>
            <p:cNvPr id="65" name="任意多边形 64"/>
            <p:cNvSpPr/>
            <p:nvPr/>
          </p:nvSpPr>
          <p:spPr>
            <a:xfrm>
              <a:off x="169" y="2030"/>
              <a:ext cx="7603" cy="5636"/>
            </a:xfrm>
            <a:custGeom>
              <a:avLst/>
              <a:gdLst/>
              <a:ahLst/>
              <a:cxnLst/>
              <a:rect l="0" t="0" r="r" b="b"/>
              <a:pathLst>
                <a:path w="14791" h="12794">
                  <a:moveTo>
                    <a:pt x="0" y="12595"/>
                  </a:moveTo>
                  <a:lnTo>
                    <a:pt x="0" y="159"/>
                  </a:lnTo>
                  <a:cubicBezTo>
                    <a:pt x="0" y="149"/>
                    <a:pt x="1" y="138"/>
                    <a:pt x="4" y="128"/>
                  </a:cubicBezTo>
                  <a:cubicBezTo>
                    <a:pt x="6" y="118"/>
                    <a:pt x="10" y="108"/>
                    <a:pt x="15" y="98"/>
                  </a:cubicBezTo>
                  <a:cubicBezTo>
                    <a:pt x="20" y="89"/>
                    <a:pt x="26" y="80"/>
                    <a:pt x="34" y="71"/>
                  </a:cubicBezTo>
                  <a:cubicBezTo>
                    <a:pt x="41" y="62"/>
                    <a:pt x="49" y="54"/>
                    <a:pt x="58" y="47"/>
                  </a:cubicBezTo>
                  <a:cubicBezTo>
                    <a:pt x="67" y="39"/>
                    <a:pt x="77" y="33"/>
                    <a:pt x="88" y="27"/>
                  </a:cubicBezTo>
                  <a:cubicBezTo>
                    <a:pt x="99" y="21"/>
                    <a:pt x="111" y="16"/>
                    <a:pt x="123" y="12"/>
                  </a:cubicBezTo>
                  <a:cubicBezTo>
                    <a:pt x="135" y="8"/>
                    <a:pt x="147" y="5"/>
                    <a:pt x="160" y="3"/>
                  </a:cubicBezTo>
                  <a:cubicBezTo>
                    <a:pt x="173" y="1"/>
                    <a:pt x="185" y="0"/>
                    <a:pt x="198" y="0"/>
                  </a:cubicBezTo>
                  <a:lnTo>
                    <a:pt x="14593" y="0"/>
                  </a:lnTo>
                  <a:cubicBezTo>
                    <a:pt x="14606" y="0"/>
                    <a:pt x="14619" y="1"/>
                    <a:pt x="14632" y="3"/>
                  </a:cubicBezTo>
                  <a:cubicBezTo>
                    <a:pt x="14644" y="5"/>
                    <a:pt x="14657" y="8"/>
                    <a:pt x="14669" y="12"/>
                  </a:cubicBezTo>
                  <a:cubicBezTo>
                    <a:pt x="14681" y="16"/>
                    <a:pt x="14692" y="21"/>
                    <a:pt x="14703" y="27"/>
                  </a:cubicBezTo>
                  <a:cubicBezTo>
                    <a:pt x="14714" y="33"/>
                    <a:pt x="14724" y="39"/>
                    <a:pt x="14733" y="47"/>
                  </a:cubicBezTo>
                  <a:cubicBezTo>
                    <a:pt x="14742" y="54"/>
                    <a:pt x="14751" y="62"/>
                    <a:pt x="14758" y="71"/>
                  </a:cubicBezTo>
                  <a:cubicBezTo>
                    <a:pt x="14765" y="80"/>
                    <a:pt x="14771" y="89"/>
                    <a:pt x="14776" y="98"/>
                  </a:cubicBezTo>
                  <a:cubicBezTo>
                    <a:pt x="14781" y="108"/>
                    <a:pt x="14785" y="118"/>
                    <a:pt x="14787" y="128"/>
                  </a:cubicBezTo>
                  <a:cubicBezTo>
                    <a:pt x="14790" y="138"/>
                    <a:pt x="14791" y="149"/>
                    <a:pt x="14791" y="159"/>
                  </a:cubicBezTo>
                  <a:lnTo>
                    <a:pt x="14791" y="12595"/>
                  </a:lnTo>
                  <a:cubicBezTo>
                    <a:pt x="14791" y="12609"/>
                    <a:pt x="14790" y="12621"/>
                    <a:pt x="14787" y="12634"/>
                  </a:cubicBezTo>
                  <a:cubicBezTo>
                    <a:pt x="14785" y="12647"/>
                    <a:pt x="14781" y="12659"/>
                    <a:pt x="14776" y="12671"/>
                  </a:cubicBezTo>
                  <a:cubicBezTo>
                    <a:pt x="14771" y="12683"/>
                    <a:pt x="14765" y="12695"/>
                    <a:pt x="14758" y="12706"/>
                  </a:cubicBezTo>
                  <a:cubicBezTo>
                    <a:pt x="14751" y="12717"/>
                    <a:pt x="14742" y="12727"/>
                    <a:pt x="14733" y="12736"/>
                  </a:cubicBezTo>
                  <a:cubicBezTo>
                    <a:pt x="14724" y="12745"/>
                    <a:pt x="14714" y="12753"/>
                    <a:pt x="14703" y="12760"/>
                  </a:cubicBezTo>
                  <a:cubicBezTo>
                    <a:pt x="14692" y="12768"/>
                    <a:pt x="14681" y="12774"/>
                    <a:pt x="14669" y="12779"/>
                  </a:cubicBezTo>
                  <a:cubicBezTo>
                    <a:pt x="14657" y="12784"/>
                    <a:pt x="14644" y="12788"/>
                    <a:pt x="14632" y="12790"/>
                  </a:cubicBezTo>
                  <a:cubicBezTo>
                    <a:pt x="14619" y="12793"/>
                    <a:pt x="14606" y="12794"/>
                    <a:pt x="14593" y="12794"/>
                  </a:cubicBezTo>
                  <a:lnTo>
                    <a:pt x="198" y="12794"/>
                  </a:lnTo>
                  <a:cubicBezTo>
                    <a:pt x="185" y="12794"/>
                    <a:pt x="173" y="12793"/>
                    <a:pt x="160" y="12790"/>
                  </a:cubicBezTo>
                  <a:cubicBezTo>
                    <a:pt x="147" y="12788"/>
                    <a:pt x="135" y="12784"/>
                    <a:pt x="123" y="12779"/>
                  </a:cubicBezTo>
                  <a:cubicBezTo>
                    <a:pt x="111" y="12774"/>
                    <a:pt x="99" y="12768"/>
                    <a:pt x="88" y="12760"/>
                  </a:cubicBezTo>
                  <a:cubicBezTo>
                    <a:pt x="77" y="12753"/>
                    <a:pt x="67" y="12745"/>
                    <a:pt x="58" y="12736"/>
                  </a:cubicBezTo>
                  <a:cubicBezTo>
                    <a:pt x="49" y="12727"/>
                    <a:pt x="41" y="12717"/>
                    <a:pt x="34" y="12706"/>
                  </a:cubicBezTo>
                  <a:cubicBezTo>
                    <a:pt x="26" y="12695"/>
                    <a:pt x="20" y="12683"/>
                    <a:pt x="15" y="12671"/>
                  </a:cubicBezTo>
                  <a:cubicBezTo>
                    <a:pt x="10" y="12659"/>
                    <a:pt x="6" y="12647"/>
                    <a:pt x="4" y="12634"/>
                  </a:cubicBezTo>
                  <a:cubicBezTo>
                    <a:pt x="1" y="12621"/>
                    <a:pt x="0" y="12609"/>
                    <a:pt x="0" y="12595"/>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panose="02020603050405020304"/>
              </a:endParaRPr>
            </a:p>
          </p:txBody>
        </p:sp>
        <p:sp>
          <p:nvSpPr>
            <p:cNvPr id="66" name="任意多边形 65"/>
            <p:cNvSpPr/>
            <p:nvPr/>
          </p:nvSpPr>
          <p:spPr>
            <a:xfrm>
              <a:off x="611" y="3206"/>
              <a:ext cx="219" cy="181"/>
            </a:xfrm>
            <a:custGeom>
              <a:avLst/>
              <a:gdLst/>
              <a:ahLst/>
              <a:cxnLst/>
              <a:rect l="0" t="0" r="r" b="b"/>
              <a:pathLst>
                <a:path w="425" h="371">
                  <a:moveTo>
                    <a:pt x="213" y="0"/>
                  </a:moveTo>
                  <a:cubicBezTo>
                    <a:pt x="224" y="0"/>
                    <a:pt x="235" y="6"/>
                    <a:pt x="241" y="16"/>
                  </a:cubicBezTo>
                  <a:lnTo>
                    <a:pt x="420" y="322"/>
                  </a:lnTo>
                  <a:cubicBezTo>
                    <a:pt x="426" y="332"/>
                    <a:pt x="426" y="345"/>
                    <a:pt x="420" y="355"/>
                  </a:cubicBezTo>
                  <a:cubicBezTo>
                    <a:pt x="414" y="365"/>
                    <a:pt x="403" y="371"/>
                    <a:pt x="391" y="371"/>
                  </a:cubicBezTo>
                  <a:lnTo>
                    <a:pt x="33" y="371"/>
                  </a:lnTo>
                  <a:cubicBezTo>
                    <a:pt x="21" y="371"/>
                    <a:pt x="10" y="365"/>
                    <a:pt x="4" y="355"/>
                  </a:cubicBezTo>
                  <a:cubicBezTo>
                    <a:pt x="-2" y="345"/>
                    <a:pt x="-1" y="332"/>
                    <a:pt x="5" y="322"/>
                  </a:cubicBezTo>
                  <a:lnTo>
                    <a:pt x="183" y="16"/>
                  </a:lnTo>
                  <a:cubicBezTo>
                    <a:pt x="190" y="6"/>
                    <a:pt x="201" y="0"/>
                    <a:pt x="213" y="0"/>
                  </a:cubicBezTo>
                  <a:moveTo>
                    <a:pt x="213" y="106"/>
                  </a:moveTo>
                  <a:cubicBezTo>
                    <a:pt x="202" y="106"/>
                    <a:pt x="193" y="115"/>
                    <a:pt x="193" y="126"/>
                  </a:cubicBezTo>
                  <a:lnTo>
                    <a:pt x="193" y="218"/>
                  </a:lnTo>
                  <a:cubicBezTo>
                    <a:pt x="193" y="229"/>
                    <a:pt x="202" y="238"/>
                    <a:pt x="213" y="238"/>
                  </a:cubicBezTo>
                  <a:cubicBezTo>
                    <a:pt x="224" y="238"/>
                    <a:pt x="232" y="229"/>
                    <a:pt x="232" y="218"/>
                  </a:cubicBezTo>
                  <a:lnTo>
                    <a:pt x="232" y="126"/>
                  </a:lnTo>
                  <a:cubicBezTo>
                    <a:pt x="232" y="115"/>
                    <a:pt x="224" y="106"/>
                    <a:pt x="213" y="106"/>
                  </a:cubicBezTo>
                  <a:moveTo>
                    <a:pt x="239" y="292"/>
                  </a:moveTo>
                  <a:cubicBezTo>
                    <a:pt x="239" y="285"/>
                    <a:pt x="237" y="279"/>
                    <a:pt x="231" y="273"/>
                  </a:cubicBezTo>
                  <a:cubicBezTo>
                    <a:pt x="226" y="268"/>
                    <a:pt x="220" y="266"/>
                    <a:pt x="213" y="266"/>
                  </a:cubicBezTo>
                  <a:cubicBezTo>
                    <a:pt x="205" y="266"/>
                    <a:pt x="199" y="268"/>
                    <a:pt x="194" y="273"/>
                  </a:cubicBezTo>
                  <a:cubicBezTo>
                    <a:pt x="189" y="279"/>
                    <a:pt x="186" y="285"/>
                    <a:pt x="186" y="292"/>
                  </a:cubicBezTo>
                  <a:cubicBezTo>
                    <a:pt x="186" y="299"/>
                    <a:pt x="189" y="306"/>
                    <a:pt x="194" y="311"/>
                  </a:cubicBezTo>
                  <a:cubicBezTo>
                    <a:pt x="199" y="316"/>
                    <a:pt x="205" y="319"/>
                    <a:pt x="213" y="319"/>
                  </a:cubicBezTo>
                  <a:cubicBezTo>
                    <a:pt x="220" y="319"/>
                    <a:pt x="226" y="316"/>
                    <a:pt x="231" y="311"/>
                  </a:cubicBezTo>
                  <a:cubicBezTo>
                    <a:pt x="237" y="306"/>
                    <a:pt x="239" y="299"/>
                    <a:pt x="239" y="292"/>
                  </a:cubicBezTo>
                  <a:close/>
                </a:path>
              </a:pathLst>
            </a:custGeom>
            <a:solidFill>
              <a:srgbClr val="FBBF24"/>
            </a:solidFill>
            <a:ln w="0">
              <a:noFill/>
            </a:ln>
          </p:spPr>
          <p:txBody>
            <a:bodyPr lIns="0" tIns="0" rIns="0" bIns="0" anchor="t">
              <a:noAutofit/>
            </a:bodyPr>
            <a:lstStyle/>
            <a:p>
              <a:endParaRPr lang="en-US" sz="2400" b="0" u="none" strike="noStrike">
                <a:solidFill>
                  <a:srgbClr val="000000"/>
                </a:solidFill>
                <a:effectLst/>
                <a:uFillTx/>
                <a:latin typeface="Times New Roman" panose="02020603050405020304"/>
              </a:endParaRPr>
            </a:p>
          </p:txBody>
        </p:sp>
        <p:sp>
          <p:nvSpPr>
            <p:cNvPr id="67" name="文本框 66"/>
            <p:cNvSpPr txBox="1"/>
            <p:nvPr/>
          </p:nvSpPr>
          <p:spPr>
            <a:xfrm>
              <a:off x="503" y="2427"/>
              <a:ext cx="1580" cy="436"/>
            </a:xfrm>
            <a:prstGeom prst="rect">
              <a:avLst/>
            </a:prstGeom>
            <a:noFill/>
            <a:ln w="0">
              <a:noFill/>
            </a:ln>
          </p:spPr>
          <p:txBody>
            <a:bodyPr wrap="square" lIns="0" tIns="0" rIns="0" bIns="0" anchor="t">
              <a:spAutoFit/>
            </a:bodyPr>
            <a:lstStyle/>
            <a:p>
              <a:r>
                <a:rPr lang="zh-CN" sz="1800" b="1" i="0" u="none" strike="noStrike">
                  <a:solidFill>
                    <a:srgbClr val="FBBF24"/>
                  </a:solidFill>
                  <a:effectLst/>
                  <a:uFillTx/>
                  <a:latin typeface="Noto Sans SC" panose="020B0200000000000000" charset="-122"/>
                  <a:ea typeface="Noto Sans SC" panose="020B0200000000000000" charset="-122"/>
                </a:rPr>
                <a:t>研究局限</a:t>
              </a:r>
              <a:endParaRPr lang="en-US" sz="1800" b="0" u="none" strike="noStrike">
                <a:solidFill>
                  <a:srgbClr val="000000"/>
                </a:solidFill>
                <a:effectLst/>
                <a:uFillTx/>
                <a:latin typeface="Times New Roman" panose="02020603050405020304"/>
              </a:endParaRPr>
            </a:p>
          </p:txBody>
        </p:sp>
        <p:sp>
          <p:nvSpPr>
            <p:cNvPr id="68" name="文本框 67"/>
            <p:cNvSpPr txBox="1"/>
            <p:nvPr/>
          </p:nvSpPr>
          <p:spPr>
            <a:xfrm>
              <a:off x="992" y="3105"/>
              <a:ext cx="1393" cy="541"/>
            </a:xfrm>
            <a:prstGeom prst="rect">
              <a:avLst/>
            </a:prstGeom>
            <a:noFill/>
            <a:ln w="0">
              <a:noFill/>
            </a:ln>
          </p:spPr>
          <p:txBody>
            <a:bodyPr wrap="square" lIns="0" tIns="0" rIns="0" bIns="0" anchor="t">
              <a:noAutofit/>
            </a:bodyPr>
            <a:lstStyle/>
            <a:p>
              <a:r>
                <a:rPr lang="zh-CN" sz="1200" b="0" i="0" u="none" strike="noStrike" dirty="0">
                  <a:solidFill>
                    <a:srgbClr val="D1D5DB"/>
                  </a:solidFill>
                  <a:effectLst/>
                  <a:uFillTx/>
                  <a:latin typeface="Noto Sans SC" panose="020B0200000000000000" charset="-122"/>
                  <a:ea typeface="Noto Sans SC" panose="020B0200000000000000" charset="-122"/>
                </a:rPr>
                <a:t>样本量较小</a:t>
              </a:r>
              <a:endParaRPr lang="en-US" sz="1200" b="0" u="none" strike="noStrike" dirty="0">
                <a:solidFill>
                  <a:srgbClr val="000000"/>
                </a:solidFill>
                <a:effectLst/>
                <a:uFillTx/>
                <a:latin typeface="Times New Roman" panose="02020603050405020304"/>
              </a:endParaRPr>
            </a:p>
          </p:txBody>
        </p:sp>
        <p:sp>
          <p:nvSpPr>
            <p:cNvPr id="69" name="任意多边形 68"/>
            <p:cNvSpPr/>
            <p:nvPr/>
          </p:nvSpPr>
          <p:spPr>
            <a:xfrm>
              <a:off x="622" y="4705"/>
              <a:ext cx="219" cy="181"/>
            </a:xfrm>
            <a:custGeom>
              <a:avLst/>
              <a:gdLst/>
              <a:ahLst/>
              <a:cxnLst/>
              <a:rect l="0" t="0" r="r" b="b"/>
              <a:pathLst>
                <a:path w="425" h="371">
                  <a:moveTo>
                    <a:pt x="213" y="0"/>
                  </a:moveTo>
                  <a:cubicBezTo>
                    <a:pt x="224" y="0"/>
                    <a:pt x="235" y="6"/>
                    <a:pt x="241" y="16"/>
                  </a:cubicBezTo>
                  <a:lnTo>
                    <a:pt x="420" y="322"/>
                  </a:lnTo>
                  <a:cubicBezTo>
                    <a:pt x="426" y="332"/>
                    <a:pt x="426" y="345"/>
                    <a:pt x="420" y="355"/>
                  </a:cubicBezTo>
                  <a:cubicBezTo>
                    <a:pt x="414" y="365"/>
                    <a:pt x="403" y="371"/>
                    <a:pt x="391" y="371"/>
                  </a:cubicBezTo>
                  <a:lnTo>
                    <a:pt x="33" y="371"/>
                  </a:lnTo>
                  <a:cubicBezTo>
                    <a:pt x="21" y="371"/>
                    <a:pt x="10" y="365"/>
                    <a:pt x="4" y="355"/>
                  </a:cubicBezTo>
                  <a:cubicBezTo>
                    <a:pt x="-2" y="345"/>
                    <a:pt x="-1" y="332"/>
                    <a:pt x="5" y="322"/>
                  </a:cubicBezTo>
                  <a:lnTo>
                    <a:pt x="183" y="16"/>
                  </a:lnTo>
                  <a:cubicBezTo>
                    <a:pt x="190" y="6"/>
                    <a:pt x="201" y="0"/>
                    <a:pt x="213" y="0"/>
                  </a:cubicBezTo>
                  <a:moveTo>
                    <a:pt x="213" y="107"/>
                  </a:moveTo>
                  <a:cubicBezTo>
                    <a:pt x="202" y="107"/>
                    <a:pt x="193" y="116"/>
                    <a:pt x="193" y="127"/>
                  </a:cubicBezTo>
                  <a:lnTo>
                    <a:pt x="193" y="219"/>
                  </a:lnTo>
                  <a:cubicBezTo>
                    <a:pt x="193" y="230"/>
                    <a:pt x="202" y="239"/>
                    <a:pt x="213" y="239"/>
                  </a:cubicBezTo>
                  <a:cubicBezTo>
                    <a:pt x="224" y="239"/>
                    <a:pt x="232" y="230"/>
                    <a:pt x="232" y="219"/>
                  </a:cubicBezTo>
                  <a:lnTo>
                    <a:pt x="232" y="127"/>
                  </a:lnTo>
                  <a:cubicBezTo>
                    <a:pt x="232" y="116"/>
                    <a:pt x="224" y="107"/>
                    <a:pt x="213" y="107"/>
                  </a:cubicBezTo>
                  <a:moveTo>
                    <a:pt x="239" y="292"/>
                  </a:moveTo>
                  <a:cubicBezTo>
                    <a:pt x="239" y="285"/>
                    <a:pt x="237" y="279"/>
                    <a:pt x="231" y="273"/>
                  </a:cubicBezTo>
                  <a:cubicBezTo>
                    <a:pt x="226" y="268"/>
                    <a:pt x="220" y="266"/>
                    <a:pt x="213" y="266"/>
                  </a:cubicBezTo>
                  <a:cubicBezTo>
                    <a:pt x="205" y="266"/>
                    <a:pt x="199" y="268"/>
                    <a:pt x="194" y="273"/>
                  </a:cubicBezTo>
                  <a:cubicBezTo>
                    <a:pt x="189" y="279"/>
                    <a:pt x="186" y="285"/>
                    <a:pt x="186" y="292"/>
                  </a:cubicBezTo>
                  <a:cubicBezTo>
                    <a:pt x="186" y="299"/>
                    <a:pt x="189" y="306"/>
                    <a:pt x="194" y="311"/>
                  </a:cubicBezTo>
                  <a:cubicBezTo>
                    <a:pt x="199" y="316"/>
                    <a:pt x="205" y="319"/>
                    <a:pt x="213" y="319"/>
                  </a:cubicBezTo>
                  <a:cubicBezTo>
                    <a:pt x="220" y="319"/>
                    <a:pt x="226" y="316"/>
                    <a:pt x="231" y="311"/>
                  </a:cubicBezTo>
                  <a:cubicBezTo>
                    <a:pt x="237" y="306"/>
                    <a:pt x="239" y="299"/>
                    <a:pt x="239" y="292"/>
                  </a:cubicBezTo>
                  <a:close/>
                </a:path>
              </a:pathLst>
            </a:custGeom>
            <a:solidFill>
              <a:srgbClr val="FBBF24"/>
            </a:solidFill>
            <a:ln w="0">
              <a:noFill/>
            </a:ln>
          </p:spPr>
          <p:txBody>
            <a:bodyPr lIns="0" tIns="0" rIns="0" bIns="0" anchor="t">
              <a:noAutofit/>
            </a:bodyPr>
            <a:lstStyle/>
            <a:p>
              <a:endParaRPr lang="en-US" sz="2400" b="0" u="none" strike="noStrike">
                <a:solidFill>
                  <a:srgbClr val="000000"/>
                </a:solidFill>
                <a:effectLst/>
                <a:uFillTx/>
                <a:latin typeface="Times New Roman" panose="02020603050405020304"/>
              </a:endParaRPr>
            </a:p>
          </p:txBody>
        </p:sp>
        <p:sp>
          <p:nvSpPr>
            <p:cNvPr id="70" name="文本框 69"/>
            <p:cNvSpPr txBox="1"/>
            <p:nvPr/>
          </p:nvSpPr>
          <p:spPr>
            <a:xfrm>
              <a:off x="963" y="3460"/>
              <a:ext cx="5168" cy="872"/>
            </a:xfrm>
            <a:prstGeom prst="rect">
              <a:avLst/>
            </a:prstGeom>
            <a:noFill/>
            <a:ln w="0">
              <a:noFill/>
            </a:ln>
          </p:spPr>
          <p:txBody>
            <a:bodyPr wrap="square" lIns="0" tIns="0" rIns="0" bIns="0" anchor="t">
              <a:spAutoFit/>
            </a:bodyPr>
            <a:lstStyle/>
            <a:p>
              <a:pPr>
                <a:lnSpc>
                  <a:spcPct val="150000"/>
                </a:lnSpc>
              </a:pPr>
              <a:r>
                <a:rPr lang="en-US" altLang="zh-CN" sz="1200" b="0" i="0" u="none" strike="noStrike" dirty="0">
                  <a:solidFill>
                    <a:srgbClr val="D1D5DB"/>
                  </a:solidFill>
                  <a:effectLst/>
                  <a:uFillTx/>
                  <a:latin typeface="Noto Sans SC" panose="020B0200000000000000" charset="-122"/>
                  <a:ea typeface="Noto Sans SC" panose="020B0200000000000000" charset="-122"/>
                </a:rPr>
                <a:t>10</a:t>
              </a:r>
              <a:r>
                <a:rPr lang="zh-CN" sz="1200" b="0" i="0" u="none" strike="noStrike" dirty="0">
                  <a:solidFill>
                    <a:srgbClr val="D1D5DB"/>
                  </a:solidFill>
                  <a:effectLst/>
                  <a:uFillTx/>
                  <a:latin typeface="Noto Sans SC" panose="020B0200000000000000" charset="-122"/>
                  <a:ea typeface="Noto Sans SC" panose="020B0200000000000000" charset="-122"/>
                </a:rPr>
                <a:t>位科学家</a:t>
              </a:r>
              <a:r>
                <a:rPr lang="zh-CN" altLang="en-US" sz="1200" b="0" i="0" u="none" strike="noStrike" dirty="0">
                  <a:solidFill>
                    <a:srgbClr val="D1D5DB"/>
                  </a:solidFill>
                  <a:effectLst/>
                  <a:uFillTx/>
                  <a:latin typeface="Noto Sans SC" panose="020B0200000000000000" charset="-122"/>
                  <a:ea typeface="Noto Sans SC" panose="020B0200000000000000" charset="-122"/>
                </a:rPr>
                <a:t>虽涵盖多领域，但仍需扩大至更多地区、更多代际的女性科学家，以提升结论普适性</a:t>
              </a:r>
              <a:endParaRPr lang="en-US" sz="1200" b="0" u="none" strike="noStrike" dirty="0">
                <a:solidFill>
                  <a:srgbClr val="000000"/>
                </a:solidFill>
                <a:effectLst/>
                <a:uFillTx/>
                <a:latin typeface="Times New Roman" panose="02020603050405020304"/>
              </a:endParaRPr>
            </a:p>
          </p:txBody>
        </p:sp>
        <p:sp>
          <p:nvSpPr>
            <p:cNvPr id="71" name="任意多边形 70"/>
            <p:cNvSpPr/>
            <p:nvPr/>
          </p:nvSpPr>
          <p:spPr>
            <a:xfrm>
              <a:off x="611" y="6307"/>
              <a:ext cx="219" cy="181"/>
            </a:xfrm>
            <a:custGeom>
              <a:avLst/>
              <a:gdLst/>
              <a:ahLst/>
              <a:cxnLst/>
              <a:rect l="0" t="0" r="r" b="b"/>
              <a:pathLst>
                <a:path w="425" h="371">
                  <a:moveTo>
                    <a:pt x="213" y="0"/>
                  </a:moveTo>
                  <a:cubicBezTo>
                    <a:pt x="224" y="0"/>
                    <a:pt x="235" y="6"/>
                    <a:pt x="241" y="16"/>
                  </a:cubicBezTo>
                  <a:lnTo>
                    <a:pt x="420" y="322"/>
                  </a:lnTo>
                  <a:cubicBezTo>
                    <a:pt x="426" y="332"/>
                    <a:pt x="426" y="345"/>
                    <a:pt x="420" y="355"/>
                  </a:cubicBezTo>
                  <a:cubicBezTo>
                    <a:pt x="414" y="365"/>
                    <a:pt x="403" y="371"/>
                    <a:pt x="391" y="371"/>
                  </a:cubicBezTo>
                  <a:lnTo>
                    <a:pt x="33" y="371"/>
                  </a:lnTo>
                  <a:cubicBezTo>
                    <a:pt x="21" y="371"/>
                    <a:pt x="10" y="365"/>
                    <a:pt x="4" y="355"/>
                  </a:cubicBezTo>
                  <a:cubicBezTo>
                    <a:pt x="-2" y="345"/>
                    <a:pt x="-1" y="332"/>
                    <a:pt x="5" y="322"/>
                  </a:cubicBezTo>
                  <a:lnTo>
                    <a:pt x="183" y="16"/>
                  </a:lnTo>
                  <a:cubicBezTo>
                    <a:pt x="190" y="6"/>
                    <a:pt x="201" y="0"/>
                    <a:pt x="213" y="0"/>
                  </a:cubicBezTo>
                  <a:moveTo>
                    <a:pt x="213" y="106"/>
                  </a:moveTo>
                  <a:cubicBezTo>
                    <a:pt x="202" y="106"/>
                    <a:pt x="193" y="115"/>
                    <a:pt x="193" y="126"/>
                  </a:cubicBezTo>
                  <a:lnTo>
                    <a:pt x="193" y="218"/>
                  </a:lnTo>
                  <a:cubicBezTo>
                    <a:pt x="193" y="229"/>
                    <a:pt x="202" y="238"/>
                    <a:pt x="213" y="238"/>
                  </a:cubicBezTo>
                  <a:cubicBezTo>
                    <a:pt x="224" y="238"/>
                    <a:pt x="232" y="229"/>
                    <a:pt x="232" y="218"/>
                  </a:cubicBezTo>
                  <a:lnTo>
                    <a:pt x="232" y="126"/>
                  </a:lnTo>
                  <a:cubicBezTo>
                    <a:pt x="232" y="115"/>
                    <a:pt x="224" y="106"/>
                    <a:pt x="213" y="106"/>
                  </a:cubicBezTo>
                  <a:moveTo>
                    <a:pt x="239" y="291"/>
                  </a:moveTo>
                  <a:cubicBezTo>
                    <a:pt x="239" y="284"/>
                    <a:pt x="237" y="278"/>
                    <a:pt x="231" y="272"/>
                  </a:cubicBezTo>
                  <a:cubicBezTo>
                    <a:pt x="226" y="267"/>
                    <a:pt x="220" y="265"/>
                    <a:pt x="213" y="265"/>
                  </a:cubicBezTo>
                  <a:cubicBezTo>
                    <a:pt x="205" y="265"/>
                    <a:pt x="199" y="267"/>
                    <a:pt x="194" y="272"/>
                  </a:cubicBezTo>
                  <a:cubicBezTo>
                    <a:pt x="189" y="278"/>
                    <a:pt x="186" y="284"/>
                    <a:pt x="186" y="291"/>
                  </a:cubicBezTo>
                  <a:cubicBezTo>
                    <a:pt x="186" y="298"/>
                    <a:pt x="189" y="305"/>
                    <a:pt x="194" y="311"/>
                  </a:cubicBezTo>
                  <a:cubicBezTo>
                    <a:pt x="199" y="316"/>
                    <a:pt x="205" y="319"/>
                    <a:pt x="213" y="319"/>
                  </a:cubicBezTo>
                  <a:cubicBezTo>
                    <a:pt x="220" y="319"/>
                    <a:pt x="226" y="316"/>
                    <a:pt x="231" y="311"/>
                  </a:cubicBezTo>
                  <a:cubicBezTo>
                    <a:pt x="237" y="305"/>
                    <a:pt x="239" y="298"/>
                    <a:pt x="239" y="291"/>
                  </a:cubicBezTo>
                  <a:close/>
                </a:path>
              </a:pathLst>
            </a:custGeom>
            <a:solidFill>
              <a:srgbClr val="FBBF24"/>
            </a:solidFill>
            <a:ln w="0">
              <a:noFill/>
            </a:ln>
          </p:spPr>
          <p:txBody>
            <a:bodyPr lIns="0" tIns="0" rIns="0" bIns="0" anchor="t">
              <a:noAutofit/>
            </a:bodyPr>
            <a:lstStyle/>
            <a:p>
              <a:endParaRPr lang="en-US" sz="2400" b="0" u="none" strike="noStrike">
                <a:solidFill>
                  <a:srgbClr val="000000"/>
                </a:solidFill>
                <a:effectLst/>
                <a:uFillTx/>
                <a:latin typeface="Times New Roman" panose="02020603050405020304"/>
              </a:endParaRPr>
            </a:p>
          </p:txBody>
        </p:sp>
        <p:sp>
          <p:nvSpPr>
            <p:cNvPr id="72" name="文本框 71"/>
            <p:cNvSpPr txBox="1"/>
            <p:nvPr/>
          </p:nvSpPr>
          <p:spPr>
            <a:xfrm>
              <a:off x="963" y="4617"/>
              <a:ext cx="4180" cy="290"/>
            </a:xfrm>
            <a:prstGeom prst="rect">
              <a:avLst/>
            </a:prstGeom>
            <a:noFill/>
            <a:ln w="0">
              <a:noFill/>
            </a:ln>
          </p:spPr>
          <p:txBody>
            <a:bodyPr wrap="square" lIns="0" tIns="0" rIns="0" bIns="0" anchor="t">
              <a:spAutoFit/>
            </a:bodyPr>
            <a:lstStyle/>
            <a:p>
              <a:r>
                <a:rPr lang="zh-CN" sz="1200" b="0" i="0" u="none" strike="noStrike" dirty="0">
                  <a:solidFill>
                    <a:srgbClr val="D1D5DB"/>
                  </a:solidFill>
                  <a:effectLst/>
                  <a:uFillTx/>
                  <a:latin typeface="Noto Sans SC" panose="020B0200000000000000" charset="-122"/>
                  <a:ea typeface="Noto Sans SC" panose="020B0200000000000000" charset="-122"/>
                </a:rPr>
                <a:t>情感分析模型准确率有待提升</a:t>
              </a:r>
              <a:endParaRPr lang="en-US" sz="1200" b="0" u="none" strike="noStrike" dirty="0">
                <a:solidFill>
                  <a:srgbClr val="000000"/>
                </a:solidFill>
                <a:effectLst/>
                <a:uFillTx/>
                <a:latin typeface="Times New Roman" panose="02020603050405020304"/>
              </a:endParaRPr>
            </a:p>
          </p:txBody>
        </p:sp>
        <p:sp>
          <p:nvSpPr>
            <p:cNvPr id="73" name="文本框 72"/>
            <p:cNvSpPr txBox="1"/>
            <p:nvPr/>
          </p:nvSpPr>
          <p:spPr>
            <a:xfrm>
              <a:off x="992" y="6198"/>
              <a:ext cx="3801" cy="290"/>
            </a:xfrm>
            <a:prstGeom prst="rect">
              <a:avLst/>
            </a:prstGeom>
            <a:noFill/>
            <a:ln w="0">
              <a:noFill/>
            </a:ln>
          </p:spPr>
          <p:txBody>
            <a:bodyPr wrap="square" lIns="0" tIns="0" rIns="0" bIns="0" anchor="t">
              <a:spAutoFit/>
            </a:bodyPr>
            <a:lstStyle/>
            <a:p>
              <a:r>
                <a:rPr lang="zh-CN" sz="1200" b="0" i="0" u="none" strike="noStrike">
                  <a:solidFill>
                    <a:srgbClr val="D1D5DB"/>
                  </a:solidFill>
                  <a:effectLst/>
                  <a:uFillTx/>
                  <a:latin typeface="Noto Sans SC" panose="020B0200000000000000" charset="-122"/>
                  <a:ea typeface="Noto Sans SC" panose="020B0200000000000000" charset="-122"/>
                </a:rPr>
                <a:t>人际关系网络数据不够完整</a:t>
              </a:r>
              <a:endParaRPr lang="en-US" sz="1200" b="0" u="none" strike="noStrike">
                <a:solidFill>
                  <a:srgbClr val="000000"/>
                </a:solidFill>
                <a:effectLst/>
                <a:uFillTx/>
                <a:latin typeface="Times New Roman" panose="02020603050405020304"/>
              </a:endParaRPr>
            </a:p>
          </p:txBody>
        </p:sp>
        <p:sp>
          <p:nvSpPr>
            <p:cNvPr id="74" name="文本框 73"/>
            <p:cNvSpPr txBox="1"/>
            <p:nvPr/>
          </p:nvSpPr>
          <p:spPr>
            <a:xfrm>
              <a:off x="963" y="5060"/>
              <a:ext cx="6703" cy="872"/>
            </a:xfrm>
            <a:prstGeom prst="rect">
              <a:avLst/>
            </a:prstGeom>
            <a:noFill/>
            <a:ln w="0">
              <a:noFill/>
            </a:ln>
          </p:spPr>
          <p:txBody>
            <a:bodyPr wrap="square" lIns="0" tIns="0" rIns="0" bIns="0" anchor="t">
              <a:spAutoFit/>
            </a:bodyPr>
            <a:lstStyle>
              <a:lvl1pPr>
                <a:lnSpc>
                  <a:spcPct val="150000"/>
                </a:lnSpc>
                <a:defRPr sz="1200" b="0" i="0" u="none" strike="noStrike">
                  <a:solidFill>
                    <a:srgbClr val="D1D5DB"/>
                  </a:solidFill>
                  <a:effectLst/>
                  <a:uFillTx/>
                  <a:latin typeface="Noto Sans SC" panose="020B0200000000000000" charset="-122"/>
                  <a:ea typeface="Noto Sans SC" panose="020B0200000000000000" charset="-122"/>
                </a:defRPr>
              </a:lvl1pPr>
            </a:lstStyle>
            <a:p>
              <a:r>
                <a:rPr lang="zh-CN" altLang="en-US" dirty="0"/>
                <a:t>对“科研中性描述</a:t>
              </a:r>
              <a:r>
                <a:rPr lang="en-US" altLang="zh-CN" dirty="0"/>
                <a:t>”</a:t>
              </a:r>
              <a:r>
                <a:rPr lang="zh-CN" altLang="en-US" dirty="0"/>
                <a:t>与“情感倾向”的区分仍需优化，如部分“实验过程叙述”易被误判为中性，需结合人工验证调整模型</a:t>
              </a:r>
            </a:p>
          </p:txBody>
        </p:sp>
        <p:sp>
          <p:nvSpPr>
            <p:cNvPr id="75" name="文本框 74"/>
            <p:cNvSpPr txBox="1"/>
            <p:nvPr/>
          </p:nvSpPr>
          <p:spPr>
            <a:xfrm>
              <a:off x="992" y="6545"/>
              <a:ext cx="6703" cy="872"/>
            </a:xfrm>
            <a:prstGeom prst="rect">
              <a:avLst/>
            </a:prstGeom>
            <a:noFill/>
            <a:ln w="0">
              <a:noFill/>
            </a:ln>
          </p:spPr>
          <p:txBody>
            <a:bodyPr wrap="square" lIns="0" tIns="0" rIns="0" bIns="0" anchor="t">
              <a:spAutoFit/>
            </a:bodyPr>
            <a:lstStyle>
              <a:lvl1pPr>
                <a:lnSpc>
                  <a:spcPct val="150000"/>
                </a:lnSpc>
                <a:defRPr sz="1200" b="0" i="0" u="none" strike="noStrike">
                  <a:solidFill>
                    <a:srgbClr val="D1D5DB"/>
                  </a:solidFill>
                  <a:effectLst/>
                  <a:uFillTx/>
                  <a:latin typeface="Noto Sans SC" panose="020B0200000000000000" charset="-122"/>
                  <a:ea typeface="Noto Sans SC" panose="020B0200000000000000" charset="-122"/>
                </a:defRPr>
              </a:lvl1pPr>
            </a:lstStyle>
            <a:p>
              <a:r>
                <a:rPr lang="zh-CN" altLang="en-US" dirty="0"/>
                <a:t>部分 “隐性支持关系” 如 “匿名合作者”“家庭背后支持” 未被完全提取，需进一步挖掘文本细节</a:t>
              </a:r>
            </a:p>
          </p:txBody>
        </p:sp>
      </p:grpSp>
      <p:sp>
        <p:nvSpPr>
          <p:cNvPr id="78" name="任意多边形 77"/>
          <p:cNvSpPr/>
          <p:nvPr/>
        </p:nvSpPr>
        <p:spPr>
          <a:xfrm>
            <a:off x="5147945" y="1431290"/>
            <a:ext cx="3430905" cy="3580130"/>
          </a:xfrm>
          <a:custGeom>
            <a:avLst/>
            <a:gdLst/>
            <a:ahLst/>
            <a:cxnLst/>
            <a:rect l="0" t="0" r="r" b="b"/>
            <a:pathLst>
              <a:path w="14792" h="12794">
                <a:moveTo>
                  <a:pt x="0" y="12595"/>
                </a:moveTo>
                <a:lnTo>
                  <a:pt x="0" y="159"/>
                </a:lnTo>
                <a:cubicBezTo>
                  <a:pt x="0" y="149"/>
                  <a:pt x="2" y="138"/>
                  <a:pt x="4" y="128"/>
                </a:cubicBezTo>
                <a:cubicBezTo>
                  <a:pt x="7" y="118"/>
                  <a:pt x="11" y="108"/>
                  <a:pt x="15" y="98"/>
                </a:cubicBezTo>
                <a:cubicBezTo>
                  <a:pt x="20" y="89"/>
                  <a:pt x="27" y="80"/>
                  <a:pt x="34" y="71"/>
                </a:cubicBezTo>
                <a:cubicBezTo>
                  <a:pt x="41" y="62"/>
                  <a:pt x="49" y="54"/>
                  <a:pt x="59" y="47"/>
                </a:cubicBezTo>
                <a:cubicBezTo>
                  <a:pt x="68" y="39"/>
                  <a:pt x="78" y="33"/>
                  <a:pt x="89" y="27"/>
                </a:cubicBezTo>
                <a:cubicBezTo>
                  <a:pt x="99" y="21"/>
                  <a:pt x="111" y="16"/>
                  <a:pt x="123" y="12"/>
                </a:cubicBezTo>
                <a:cubicBezTo>
                  <a:pt x="135" y="8"/>
                  <a:pt x="147" y="5"/>
                  <a:pt x="160" y="3"/>
                </a:cubicBezTo>
                <a:cubicBezTo>
                  <a:pt x="173" y="1"/>
                  <a:pt x="186" y="0"/>
                  <a:pt x="199" y="0"/>
                </a:cubicBezTo>
                <a:lnTo>
                  <a:pt x="14593" y="0"/>
                </a:lnTo>
                <a:cubicBezTo>
                  <a:pt x="14606" y="0"/>
                  <a:pt x="14619" y="1"/>
                  <a:pt x="14632" y="3"/>
                </a:cubicBezTo>
                <a:cubicBezTo>
                  <a:pt x="14645" y="5"/>
                  <a:pt x="14657" y="8"/>
                  <a:pt x="14669" y="12"/>
                </a:cubicBezTo>
                <a:cubicBezTo>
                  <a:pt x="14681" y="16"/>
                  <a:pt x="14693" y="21"/>
                  <a:pt x="14703" y="27"/>
                </a:cubicBezTo>
                <a:cubicBezTo>
                  <a:pt x="14714" y="33"/>
                  <a:pt x="14724" y="39"/>
                  <a:pt x="14733" y="47"/>
                </a:cubicBezTo>
                <a:cubicBezTo>
                  <a:pt x="14743" y="54"/>
                  <a:pt x="14751" y="62"/>
                  <a:pt x="14758" y="71"/>
                </a:cubicBezTo>
                <a:cubicBezTo>
                  <a:pt x="14765" y="80"/>
                  <a:pt x="14772" y="89"/>
                  <a:pt x="14776" y="98"/>
                </a:cubicBezTo>
                <a:cubicBezTo>
                  <a:pt x="14781" y="108"/>
                  <a:pt x="14785" y="118"/>
                  <a:pt x="14788" y="128"/>
                </a:cubicBezTo>
                <a:cubicBezTo>
                  <a:pt x="14790" y="138"/>
                  <a:pt x="14792" y="149"/>
                  <a:pt x="14792" y="159"/>
                </a:cubicBezTo>
                <a:lnTo>
                  <a:pt x="14792" y="12595"/>
                </a:lnTo>
                <a:cubicBezTo>
                  <a:pt x="14792" y="12609"/>
                  <a:pt x="14790" y="12621"/>
                  <a:pt x="14788" y="12634"/>
                </a:cubicBezTo>
                <a:cubicBezTo>
                  <a:pt x="14785" y="12647"/>
                  <a:pt x="14781" y="12659"/>
                  <a:pt x="14776" y="12671"/>
                </a:cubicBezTo>
                <a:cubicBezTo>
                  <a:pt x="14772" y="12683"/>
                  <a:pt x="14765" y="12695"/>
                  <a:pt x="14758" y="12706"/>
                </a:cubicBezTo>
                <a:cubicBezTo>
                  <a:pt x="14751" y="12717"/>
                  <a:pt x="14743" y="12727"/>
                  <a:pt x="14733" y="12736"/>
                </a:cubicBezTo>
                <a:cubicBezTo>
                  <a:pt x="14724" y="12745"/>
                  <a:pt x="14714" y="12753"/>
                  <a:pt x="14703" y="12760"/>
                </a:cubicBezTo>
                <a:cubicBezTo>
                  <a:pt x="14693" y="12768"/>
                  <a:pt x="14681" y="12774"/>
                  <a:pt x="14669" y="12779"/>
                </a:cubicBezTo>
                <a:cubicBezTo>
                  <a:pt x="14657" y="12784"/>
                  <a:pt x="14645" y="12788"/>
                  <a:pt x="14632" y="12790"/>
                </a:cubicBezTo>
                <a:cubicBezTo>
                  <a:pt x="14619" y="12793"/>
                  <a:pt x="14606" y="12794"/>
                  <a:pt x="14593" y="12794"/>
                </a:cubicBezTo>
                <a:lnTo>
                  <a:pt x="199" y="12794"/>
                </a:lnTo>
                <a:cubicBezTo>
                  <a:pt x="186" y="12794"/>
                  <a:pt x="173" y="12793"/>
                  <a:pt x="160" y="12790"/>
                </a:cubicBezTo>
                <a:cubicBezTo>
                  <a:pt x="147" y="12788"/>
                  <a:pt x="135" y="12784"/>
                  <a:pt x="123" y="12779"/>
                </a:cubicBezTo>
                <a:cubicBezTo>
                  <a:pt x="111" y="12774"/>
                  <a:pt x="99" y="12768"/>
                  <a:pt x="89" y="12760"/>
                </a:cubicBezTo>
                <a:cubicBezTo>
                  <a:pt x="78" y="12753"/>
                  <a:pt x="68" y="12745"/>
                  <a:pt x="59" y="12736"/>
                </a:cubicBezTo>
                <a:cubicBezTo>
                  <a:pt x="49" y="12727"/>
                  <a:pt x="41" y="12717"/>
                  <a:pt x="34" y="12706"/>
                </a:cubicBezTo>
                <a:cubicBezTo>
                  <a:pt x="27" y="12695"/>
                  <a:pt x="20" y="12683"/>
                  <a:pt x="15" y="12671"/>
                </a:cubicBezTo>
                <a:cubicBezTo>
                  <a:pt x="11" y="12659"/>
                  <a:pt x="7" y="12647"/>
                  <a:pt x="4" y="12634"/>
                </a:cubicBezTo>
                <a:cubicBezTo>
                  <a:pt x="2" y="12621"/>
                  <a:pt x="0" y="12609"/>
                  <a:pt x="0" y="12595"/>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panose="02020603050405020304"/>
            </a:endParaRPr>
          </a:p>
        </p:txBody>
      </p:sp>
      <p:sp>
        <p:nvSpPr>
          <p:cNvPr id="79" name="任意多边形 78"/>
          <p:cNvSpPr/>
          <p:nvPr/>
        </p:nvSpPr>
        <p:spPr>
          <a:xfrm>
            <a:off x="5144135" y="1415415"/>
            <a:ext cx="4566920" cy="3668395"/>
          </a:xfrm>
          <a:custGeom>
            <a:avLst/>
            <a:gdLst/>
            <a:ahLst/>
            <a:cxnLst/>
            <a:rect l="0" t="0" r="r" b="b"/>
            <a:pathLst>
              <a:path w="14818" h="12860">
                <a:moveTo>
                  <a:pt x="0" y="12648"/>
                </a:moveTo>
                <a:lnTo>
                  <a:pt x="0" y="212"/>
                </a:lnTo>
                <a:cubicBezTo>
                  <a:pt x="0" y="198"/>
                  <a:pt x="2" y="184"/>
                  <a:pt x="4" y="171"/>
                </a:cubicBezTo>
                <a:cubicBezTo>
                  <a:pt x="7" y="157"/>
                  <a:pt x="11" y="144"/>
                  <a:pt x="16" y="131"/>
                </a:cubicBezTo>
                <a:cubicBezTo>
                  <a:pt x="22" y="118"/>
                  <a:pt x="28" y="106"/>
                  <a:pt x="36" y="94"/>
                </a:cubicBezTo>
                <a:cubicBezTo>
                  <a:pt x="44" y="83"/>
                  <a:pt x="52" y="72"/>
                  <a:pt x="62" y="62"/>
                </a:cubicBezTo>
                <a:cubicBezTo>
                  <a:pt x="72" y="53"/>
                  <a:pt x="83" y="44"/>
                  <a:pt x="94" y="36"/>
                </a:cubicBezTo>
                <a:cubicBezTo>
                  <a:pt x="106" y="28"/>
                  <a:pt x="118" y="22"/>
                  <a:pt x="131" y="17"/>
                </a:cubicBezTo>
                <a:cubicBezTo>
                  <a:pt x="144" y="11"/>
                  <a:pt x="157" y="7"/>
                  <a:pt x="171" y="4"/>
                </a:cubicBezTo>
                <a:cubicBezTo>
                  <a:pt x="184" y="2"/>
                  <a:pt x="198" y="0"/>
                  <a:pt x="212" y="0"/>
                </a:cubicBezTo>
                <a:lnTo>
                  <a:pt x="14606" y="0"/>
                </a:lnTo>
                <a:cubicBezTo>
                  <a:pt x="14620" y="0"/>
                  <a:pt x="14634" y="2"/>
                  <a:pt x="14647" y="4"/>
                </a:cubicBezTo>
                <a:cubicBezTo>
                  <a:pt x="14661" y="7"/>
                  <a:pt x="14674" y="11"/>
                  <a:pt x="14687" y="17"/>
                </a:cubicBezTo>
                <a:cubicBezTo>
                  <a:pt x="14700" y="22"/>
                  <a:pt x="14712" y="28"/>
                  <a:pt x="14724" y="36"/>
                </a:cubicBezTo>
                <a:cubicBezTo>
                  <a:pt x="14735" y="44"/>
                  <a:pt x="14746" y="53"/>
                  <a:pt x="14756" y="62"/>
                </a:cubicBezTo>
                <a:cubicBezTo>
                  <a:pt x="14766" y="72"/>
                  <a:pt x="14774" y="83"/>
                  <a:pt x="14782" y="94"/>
                </a:cubicBezTo>
                <a:cubicBezTo>
                  <a:pt x="14790" y="106"/>
                  <a:pt x="14796" y="118"/>
                  <a:pt x="14802" y="131"/>
                </a:cubicBezTo>
                <a:cubicBezTo>
                  <a:pt x="14807" y="144"/>
                  <a:pt x="14811" y="157"/>
                  <a:pt x="14814" y="171"/>
                </a:cubicBezTo>
                <a:cubicBezTo>
                  <a:pt x="14816" y="184"/>
                  <a:pt x="14818" y="198"/>
                  <a:pt x="14818" y="212"/>
                </a:cubicBezTo>
                <a:lnTo>
                  <a:pt x="14818" y="12648"/>
                </a:lnTo>
                <a:cubicBezTo>
                  <a:pt x="14818" y="12662"/>
                  <a:pt x="14816" y="12676"/>
                  <a:pt x="14814" y="12690"/>
                </a:cubicBezTo>
                <a:cubicBezTo>
                  <a:pt x="14811" y="12703"/>
                  <a:pt x="14807" y="12717"/>
                  <a:pt x="14802" y="12729"/>
                </a:cubicBezTo>
                <a:cubicBezTo>
                  <a:pt x="14796" y="12742"/>
                  <a:pt x="14790" y="12755"/>
                  <a:pt x="14782" y="12766"/>
                </a:cubicBezTo>
                <a:cubicBezTo>
                  <a:pt x="14774" y="12778"/>
                  <a:pt x="14766" y="12788"/>
                  <a:pt x="14756" y="12798"/>
                </a:cubicBezTo>
                <a:cubicBezTo>
                  <a:pt x="14746" y="12808"/>
                  <a:pt x="14735" y="12817"/>
                  <a:pt x="14724" y="12824"/>
                </a:cubicBezTo>
                <a:cubicBezTo>
                  <a:pt x="14712" y="12832"/>
                  <a:pt x="14700" y="12839"/>
                  <a:pt x="14687" y="12844"/>
                </a:cubicBezTo>
                <a:cubicBezTo>
                  <a:pt x="14674" y="12849"/>
                  <a:pt x="14661" y="12853"/>
                  <a:pt x="14647" y="12856"/>
                </a:cubicBezTo>
                <a:cubicBezTo>
                  <a:pt x="14634" y="12859"/>
                  <a:pt x="14620" y="12860"/>
                  <a:pt x="14606" y="12860"/>
                </a:cubicBezTo>
                <a:lnTo>
                  <a:pt x="212" y="12860"/>
                </a:lnTo>
                <a:cubicBezTo>
                  <a:pt x="198" y="12860"/>
                  <a:pt x="184" y="12859"/>
                  <a:pt x="171" y="12856"/>
                </a:cubicBezTo>
                <a:cubicBezTo>
                  <a:pt x="157" y="12853"/>
                  <a:pt x="144" y="12849"/>
                  <a:pt x="131" y="12844"/>
                </a:cubicBezTo>
                <a:cubicBezTo>
                  <a:pt x="118" y="12839"/>
                  <a:pt x="106" y="12832"/>
                  <a:pt x="94" y="12824"/>
                </a:cubicBezTo>
                <a:cubicBezTo>
                  <a:pt x="83" y="12817"/>
                  <a:pt x="72" y="12808"/>
                  <a:pt x="62" y="12798"/>
                </a:cubicBezTo>
                <a:cubicBezTo>
                  <a:pt x="52" y="12788"/>
                  <a:pt x="44" y="12778"/>
                  <a:pt x="36" y="12766"/>
                </a:cubicBezTo>
                <a:cubicBezTo>
                  <a:pt x="28" y="12755"/>
                  <a:pt x="22" y="12742"/>
                  <a:pt x="16" y="12729"/>
                </a:cubicBezTo>
                <a:cubicBezTo>
                  <a:pt x="11" y="12717"/>
                  <a:pt x="7" y="12703"/>
                  <a:pt x="4" y="12690"/>
                </a:cubicBezTo>
                <a:cubicBezTo>
                  <a:pt x="2" y="12676"/>
                  <a:pt x="0" y="12662"/>
                  <a:pt x="0" y="12648"/>
                </a:cubicBezTo>
                <a:moveTo>
                  <a:pt x="27" y="12648"/>
                </a:moveTo>
                <a:lnTo>
                  <a:pt x="27" y="212"/>
                </a:lnTo>
                <a:cubicBezTo>
                  <a:pt x="27" y="205"/>
                  <a:pt x="28" y="198"/>
                  <a:pt x="30" y="191"/>
                </a:cubicBezTo>
                <a:cubicBezTo>
                  <a:pt x="33" y="185"/>
                  <a:pt x="36" y="178"/>
                  <a:pt x="41" y="172"/>
                </a:cubicBezTo>
                <a:cubicBezTo>
                  <a:pt x="45" y="165"/>
                  <a:pt x="51" y="159"/>
                  <a:pt x="58" y="153"/>
                </a:cubicBezTo>
                <a:cubicBezTo>
                  <a:pt x="65" y="148"/>
                  <a:pt x="72" y="142"/>
                  <a:pt x="81" y="137"/>
                </a:cubicBezTo>
                <a:cubicBezTo>
                  <a:pt x="89" y="132"/>
                  <a:pt x="99" y="128"/>
                  <a:pt x="109" y="124"/>
                </a:cubicBezTo>
                <a:cubicBezTo>
                  <a:pt x="119" y="120"/>
                  <a:pt x="130" y="117"/>
                  <a:pt x="141" y="114"/>
                </a:cubicBezTo>
                <a:cubicBezTo>
                  <a:pt x="152" y="112"/>
                  <a:pt x="164" y="110"/>
                  <a:pt x="176" y="108"/>
                </a:cubicBezTo>
                <a:cubicBezTo>
                  <a:pt x="188" y="107"/>
                  <a:pt x="200" y="106"/>
                  <a:pt x="212" y="106"/>
                </a:cubicBezTo>
                <a:lnTo>
                  <a:pt x="14606" y="106"/>
                </a:lnTo>
                <a:cubicBezTo>
                  <a:pt x="14618" y="106"/>
                  <a:pt x="14630" y="107"/>
                  <a:pt x="14642" y="108"/>
                </a:cubicBezTo>
                <a:cubicBezTo>
                  <a:pt x="14654" y="110"/>
                  <a:pt x="14666" y="112"/>
                  <a:pt x="14677" y="114"/>
                </a:cubicBezTo>
                <a:cubicBezTo>
                  <a:pt x="14688" y="117"/>
                  <a:pt x="14699" y="120"/>
                  <a:pt x="14709" y="124"/>
                </a:cubicBezTo>
                <a:cubicBezTo>
                  <a:pt x="14719" y="128"/>
                  <a:pt x="14729" y="132"/>
                  <a:pt x="14737" y="137"/>
                </a:cubicBezTo>
                <a:cubicBezTo>
                  <a:pt x="14746" y="142"/>
                  <a:pt x="14753" y="148"/>
                  <a:pt x="14760" y="153"/>
                </a:cubicBezTo>
                <a:cubicBezTo>
                  <a:pt x="14767" y="159"/>
                  <a:pt x="14773" y="165"/>
                  <a:pt x="14777" y="172"/>
                </a:cubicBezTo>
                <a:cubicBezTo>
                  <a:pt x="14782" y="178"/>
                  <a:pt x="14785" y="185"/>
                  <a:pt x="14788" y="191"/>
                </a:cubicBezTo>
                <a:cubicBezTo>
                  <a:pt x="14790" y="198"/>
                  <a:pt x="14791" y="205"/>
                  <a:pt x="14791" y="212"/>
                </a:cubicBezTo>
                <a:lnTo>
                  <a:pt x="14791" y="12648"/>
                </a:lnTo>
                <a:cubicBezTo>
                  <a:pt x="14791" y="12661"/>
                  <a:pt x="14790" y="12673"/>
                  <a:pt x="14788" y="12685"/>
                </a:cubicBezTo>
                <a:cubicBezTo>
                  <a:pt x="14785" y="12697"/>
                  <a:pt x="14782" y="12708"/>
                  <a:pt x="14777" y="12719"/>
                </a:cubicBezTo>
                <a:cubicBezTo>
                  <a:pt x="14773" y="12731"/>
                  <a:pt x="14767" y="12741"/>
                  <a:pt x="14760" y="12751"/>
                </a:cubicBezTo>
                <a:cubicBezTo>
                  <a:pt x="14753" y="12762"/>
                  <a:pt x="14746" y="12771"/>
                  <a:pt x="14737" y="12779"/>
                </a:cubicBezTo>
                <a:cubicBezTo>
                  <a:pt x="14729" y="12788"/>
                  <a:pt x="14719" y="12796"/>
                  <a:pt x="14709" y="12802"/>
                </a:cubicBezTo>
                <a:cubicBezTo>
                  <a:pt x="14699" y="12809"/>
                  <a:pt x="14688" y="12815"/>
                  <a:pt x="14677" y="12820"/>
                </a:cubicBezTo>
                <a:cubicBezTo>
                  <a:pt x="14666" y="12824"/>
                  <a:pt x="14654" y="12828"/>
                  <a:pt x="14642" y="12830"/>
                </a:cubicBezTo>
                <a:cubicBezTo>
                  <a:pt x="14630" y="12833"/>
                  <a:pt x="14618" y="12834"/>
                  <a:pt x="14606" y="12834"/>
                </a:cubicBezTo>
                <a:lnTo>
                  <a:pt x="212" y="12834"/>
                </a:lnTo>
                <a:cubicBezTo>
                  <a:pt x="200" y="12834"/>
                  <a:pt x="188" y="12833"/>
                  <a:pt x="176" y="12830"/>
                </a:cubicBezTo>
                <a:cubicBezTo>
                  <a:pt x="164" y="12828"/>
                  <a:pt x="152" y="12824"/>
                  <a:pt x="141" y="12820"/>
                </a:cubicBezTo>
                <a:cubicBezTo>
                  <a:pt x="130" y="12815"/>
                  <a:pt x="119" y="12809"/>
                  <a:pt x="109" y="12802"/>
                </a:cubicBezTo>
                <a:cubicBezTo>
                  <a:pt x="99" y="12796"/>
                  <a:pt x="89" y="12788"/>
                  <a:pt x="81" y="12779"/>
                </a:cubicBezTo>
                <a:cubicBezTo>
                  <a:pt x="72" y="12771"/>
                  <a:pt x="65" y="12762"/>
                  <a:pt x="58" y="12751"/>
                </a:cubicBezTo>
                <a:cubicBezTo>
                  <a:pt x="51" y="12741"/>
                  <a:pt x="45" y="12731"/>
                  <a:pt x="41" y="12719"/>
                </a:cubicBezTo>
                <a:cubicBezTo>
                  <a:pt x="36" y="12708"/>
                  <a:pt x="33" y="12697"/>
                  <a:pt x="30" y="12685"/>
                </a:cubicBezTo>
                <a:cubicBezTo>
                  <a:pt x="28" y="12673"/>
                  <a:pt x="27" y="12661"/>
                  <a:pt x="27" y="12648"/>
                </a:cubicBezTo>
                <a:close/>
              </a:path>
            </a:pathLst>
          </a:custGeom>
          <a:solidFill>
            <a:srgbClr val="22D3EE">
              <a:alpha val="10000"/>
            </a:srgbClr>
          </a:solidFill>
          <a:ln w="0">
            <a:noFill/>
          </a:ln>
        </p:spPr>
        <p:txBody>
          <a:bodyPr lIns="0" tIns="0" rIns="0" bIns="0" anchor="t">
            <a:noAutofit/>
          </a:bodyPr>
          <a:lstStyle/>
          <a:p>
            <a:endParaRPr lang="en-US" sz="2400" b="0" u="none" strike="noStrike">
              <a:solidFill>
                <a:srgbClr val="000000"/>
              </a:solidFill>
              <a:effectLst/>
              <a:uFillTx/>
              <a:latin typeface="Times New Roman" panose="02020603050405020304"/>
            </a:endParaRPr>
          </a:p>
        </p:txBody>
      </p:sp>
      <p:sp>
        <p:nvSpPr>
          <p:cNvPr id="80" name="任意多边形 79"/>
          <p:cNvSpPr/>
          <p:nvPr/>
        </p:nvSpPr>
        <p:spPr>
          <a:xfrm>
            <a:off x="5424170" y="2162175"/>
            <a:ext cx="130175" cy="120650"/>
          </a:xfrm>
          <a:custGeom>
            <a:avLst/>
            <a:gdLst/>
            <a:ahLst/>
            <a:cxnLst/>
            <a:rect l="0" t="0" r="r" b="b"/>
            <a:pathLst>
              <a:path w="424" h="424">
                <a:moveTo>
                  <a:pt x="130" y="319"/>
                </a:moveTo>
                <a:lnTo>
                  <a:pt x="104" y="293"/>
                </a:lnTo>
                <a:cubicBezTo>
                  <a:pt x="97" y="286"/>
                  <a:pt x="95" y="276"/>
                  <a:pt x="98" y="267"/>
                </a:cubicBezTo>
                <a:cubicBezTo>
                  <a:pt x="100" y="259"/>
                  <a:pt x="104" y="250"/>
                  <a:pt x="108" y="239"/>
                </a:cubicBezTo>
                <a:lnTo>
                  <a:pt x="20" y="239"/>
                </a:lnTo>
                <a:cubicBezTo>
                  <a:pt x="13" y="239"/>
                  <a:pt x="6" y="235"/>
                  <a:pt x="3" y="229"/>
                </a:cubicBezTo>
                <a:cubicBezTo>
                  <a:pt x="-1" y="223"/>
                  <a:pt x="-1" y="215"/>
                  <a:pt x="3" y="209"/>
                </a:cubicBezTo>
                <a:lnTo>
                  <a:pt x="46" y="136"/>
                </a:lnTo>
                <a:cubicBezTo>
                  <a:pt x="57" y="117"/>
                  <a:pt x="77" y="106"/>
                  <a:pt x="98" y="106"/>
                </a:cubicBezTo>
                <a:lnTo>
                  <a:pt x="166" y="106"/>
                </a:lnTo>
                <a:cubicBezTo>
                  <a:pt x="168" y="103"/>
                  <a:pt x="170" y="100"/>
                  <a:pt x="173" y="97"/>
                </a:cubicBezTo>
                <a:cubicBezTo>
                  <a:pt x="240" y="-4"/>
                  <a:pt x="341" y="-7"/>
                  <a:pt x="401" y="4"/>
                </a:cubicBezTo>
                <a:cubicBezTo>
                  <a:pt x="411" y="6"/>
                  <a:pt x="418" y="13"/>
                  <a:pt x="420" y="23"/>
                </a:cubicBezTo>
                <a:cubicBezTo>
                  <a:pt x="431" y="84"/>
                  <a:pt x="428" y="185"/>
                  <a:pt x="328" y="253"/>
                </a:cubicBezTo>
                <a:cubicBezTo>
                  <a:pt x="325" y="255"/>
                  <a:pt x="322" y="257"/>
                  <a:pt x="319" y="259"/>
                </a:cubicBezTo>
                <a:lnTo>
                  <a:pt x="319" y="327"/>
                </a:lnTo>
                <a:cubicBezTo>
                  <a:pt x="319" y="348"/>
                  <a:pt x="308" y="367"/>
                  <a:pt x="290" y="378"/>
                </a:cubicBezTo>
                <a:lnTo>
                  <a:pt x="216" y="421"/>
                </a:lnTo>
                <a:cubicBezTo>
                  <a:pt x="210" y="425"/>
                  <a:pt x="203" y="425"/>
                  <a:pt x="197" y="421"/>
                </a:cubicBezTo>
                <a:cubicBezTo>
                  <a:pt x="190" y="418"/>
                  <a:pt x="186" y="411"/>
                  <a:pt x="186" y="404"/>
                </a:cubicBezTo>
                <a:lnTo>
                  <a:pt x="186" y="315"/>
                </a:lnTo>
                <a:cubicBezTo>
                  <a:pt x="175" y="319"/>
                  <a:pt x="164" y="323"/>
                  <a:pt x="156" y="325"/>
                </a:cubicBezTo>
                <a:cubicBezTo>
                  <a:pt x="147" y="328"/>
                  <a:pt x="137" y="326"/>
                  <a:pt x="130" y="319"/>
                </a:cubicBezTo>
                <a:moveTo>
                  <a:pt x="319" y="139"/>
                </a:moveTo>
                <a:cubicBezTo>
                  <a:pt x="328" y="139"/>
                  <a:pt x="336" y="136"/>
                  <a:pt x="342" y="130"/>
                </a:cubicBezTo>
                <a:cubicBezTo>
                  <a:pt x="349" y="123"/>
                  <a:pt x="352" y="116"/>
                  <a:pt x="352" y="106"/>
                </a:cubicBezTo>
                <a:cubicBezTo>
                  <a:pt x="352" y="97"/>
                  <a:pt x="349" y="89"/>
                  <a:pt x="342" y="83"/>
                </a:cubicBezTo>
                <a:cubicBezTo>
                  <a:pt x="336" y="77"/>
                  <a:pt x="328" y="73"/>
                  <a:pt x="319" y="73"/>
                </a:cubicBezTo>
                <a:cubicBezTo>
                  <a:pt x="310" y="73"/>
                  <a:pt x="302" y="77"/>
                  <a:pt x="295" y="83"/>
                </a:cubicBezTo>
                <a:cubicBezTo>
                  <a:pt x="289" y="89"/>
                  <a:pt x="286" y="97"/>
                  <a:pt x="286" y="106"/>
                </a:cubicBezTo>
                <a:cubicBezTo>
                  <a:pt x="286" y="116"/>
                  <a:pt x="289" y="123"/>
                  <a:pt x="295" y="130"/>
                </a:cubicBezTo>
                <a:cubicBezTo>
                  <a:pt x="302" y="136"/>
                  <a:pt x="310" y="139"/>
                  <a:pt x="319" y="139"/>
                </a:cubicBezTo>
                <a:close/>
              </a:path>
            </a:pathLst>
          </a:custGeom>
          <a:solidFill>
            <a:srgbClr val="22D3EE"/>
          </a:solidFill>
          <a:ln w="0">
            <a:noFill/>
          </a:ln>
        </p:spPr>
        <p:txBody>
          <a:bodyPr lIns="0" tIns="0" rIns="0" bIns="0" anchor="t">
            <a:noAutofit/>
          </a:bodyPr>
          <a:lstStyle/>
          <a:p>
            <a:endParaRPr lang="en-US" sz="2400" b="0" u="none" strike="noStrike">
              <a:solidFill>
                <a:srgbClr val="000000"/>
              </a:solidFill>
              <a:effectLst/>
              <a:uFillTx/>
              <a:latin typeface="Times New Roman" panose="02020603050405020304"/>
            </a:endParaRPr>
          </a:p>
        </p:txBody>
      </p:sp>
      <p:sp>
        <p:nvSpPr>
          <p:cNvPr id="81" name="文本框 80"/>
          <p:cNvSpPr txBox="1"/>
          <p:nvPr/>
        </p:nvSpPr>
        <p:spPr>
          <a:xfrm>
            <a:off x="5363845" y="1682115"/>
            <a:ext cx="946785" cy="276860"/>
          </a:xfrm>
          <a:prstGeom prst="rect">
            <a:avLst/>
          </a:prstGeom>
          <a:noFill/>
          <a:ln w="0">
            <a:noFill/>
          </a:ln>
        </p:spPr>
        <p:txBody>
          <a:bodyPr wrap="square" lIns="0" tIns="0" rIns="0" bIns="0" anchor="t">
            <a:spAutoFit/>
          </a:bodyPr>
          <a:lstStyle/>
          <a:p>
            <a:r>
              <a:rPr lang="zh-CN" sz="1800" b="1" i="0" u="none" strike="noStrike">
                <a:solidFill>
                  <a:srgbClr val="22D3EE"/>
                </a:solidFill>
                <a:effectLst/>
                <a:uFillTx/>
                <a:latin typeface="Noto Sans SC" panose="020B0200000000000000" charset="-122"/>
                <a:ea typeface="Noto Sans SC" panose="020B0200000000000000" charset="-122"/>
              </a:rPr>
              <a:t>未来展望</a:t>
            </a:r>
            <a:endParaRPr lang="en-US" sz="1800" b="0" u="none" strike="noStrike">
              <a:solidFill>
                <a:srgbClr val="000000"/>
              </a:solidFill>
              <a:effectLst/>
              <a:uFillTx/>
              <a:latin typeface="Times New Roman" panose="02020603050405020304"/>
            </a:endParaRPr>
          </a:p>
        </p:txBody>
      </p:sp>
      <p:sp>
        <p:nvSpPr>
          <p:cNvPr id="82" name="任意多边形 81"/>
          <p:cNvSpPr/>
          <p:nvPr/>
        </p:nvSpPr>
        <p:spPr>
          <a:xfrm>
            <a:off x="5424170" y="2524760"/>
            <a:ext cx="130175" cy="120650"/>
          </a:xfrm>
          <a:custGeom>
            <a:avLst/>
            <a:gdLst/>
            <a:ahLst/>
            <a:cxnLst/>
            <a:rect l="0" t="0" r="r" b="b"/>
            <a:pathLst>
              <a:path w="424" h="424">
                <a:moveTo>
                  <a:pt x="130" y="319"/>
                </a:moveTo>
                <a:lnTo>
                  <a:pt x="104" y="293"/>
                </a:lnTo>
                <a:cubicBezTo>
                  <a:pt x="97" y="286"/>
                  <a:pt x="95" y="276"/>
                  <a:pt x="98" y="267"/>
                </a:cubicBezTo>
                <a:cubicBezTo>
                  <a:pt x="100" y="259"/>
                  <a:pt x="104" y="250"/>
                  <a:pt x="108" y="239"/>
                </a:cubicBezTo>
                <a:lnTo>
                  <a:pt x="20" y="239"/>
                </a:lnTo>
                <a:cubicBezTo>
                  <a:pt x="13" y="239"/>
                  <a:pt x="6" y="235"/>
                  <a:pt x="3" y="229"/>
                </a:cubicBezTo>
                <a:cubicBezTo>
                  <a:pt x="-1" y="223"/>
                  <a:pt x="-1" y="215"/>
                  <a:pt x="3" y="209"/>
                </a:cubicBezTo>
                <a:lnTo>
                  <a:pt x="46" y="136"/>
                </a:lnTo>
                <a:cubicBezTo>
                  <a:pt x="57" y="117"/>
                  <a:pt x="77" y="106"/>
                  <a:pt x="98" y="106"/>
                </a:cubicBezTo>
                <a:lnTo>
                  <a:pt x="166" y="106"/>
                </a:lnTo>
                <a:cubicBezTo>
                  <a:pt x="168" y="103"/>
                  <a:pt x="170" y="100"/>
                  <a:pt x="173" y="97"/>
                </a:cubicBezTo>
                <a:cubicBezTo>
                  <a:pt x="240" y="-4"/>
                  <a:pt x="341" y="-7"/>
                  <a:pt x="401" y="4"/>
                </a:cubicBezTo>
                <a:cubicBezTo>
                  <a:pt x="411" y="6"/>
                  <a:pt x="418" y="13"/>
                  <a:pt x="420" y="23"/>
                </a:cubicBezTo>
                <a:cubicBezTo>
                  <a:pt x="431" y="84"/>
                  <a:pt x="428" y="185"/>
                  <a:pt x="328" y="253"/>
                </a:cubicBezTo>
                <a:cubicBezTo>
                  <a:pt x="325" y="255"/>
                  <a:pt x="322" y="257"/>
                  <a:pt x="319" y="259"/>
                </a:cubicBezTo>
                <a:lnTo>
                  <a:pt x="319" y="327"/>
                </a:lnTo>
                <a:cubicBezTo>
                  <a:pt x="319" y="348"/>
                  <a:pt x="308" y="367"/>
                  <a:pt x="290" y="378"/>
                </a:cubicBezTo>
                <a:lnTo>
                  <a:pt x="216" y="421"/>
                </a:lnTo>
                <a:cubicBezTo>
                  <a:pt x="210" y="425"/>
                  <a:pt x="203" y="425"/>
                  <a:pt x="197" y="421"/>
                </a:cubicBezTo>
                <a:cubicBezTo>
                  <a:pt x="190" y="418"/>
                  <a:pt x="186" y="411"/>
                  <a:pt x="186" y="404"/>
                </a:cubicBezTo>
                <a:lnTo>
                  <a:pt x="186" y="315"/>
                </a:lnTo>
                <a:cubicBezTo>
                  <a:pt x="175" y="319"/>
                  <a:pt x="164" y="323"/>
                  <a:pt x="156" y="325"/>
                </a:cubicBezTo>
                <a:cubicBezTo>
                  <a:pt x="147" y="328"/>
                  <a:pt x="137" y="326"/>
                  <a:pt x="130" y="319"/>
                </a:cubicBezTo>
                <a:moveTo>
                  <a:pt x="319" y="139"/>
                </a:moveTo>
                <a:cubicBezTo>
                  <a:pt x="328" y="139"/>
                  <a:pt x="336" y="136"/>
                  <a:pt x="342" y="130"/>
                </a:cubicBezTo>
                <a:cubicBezTo>
                  <a:pt x="349" y="123"/>
                  <a:pt x="352" y="116"/>
                  <a:pt x="352" y="106"/>
                </a:cubicBezTo>
                <a:cubicBezTo>
                  <a:pt x="352" y="97"/>
                  <a:pt x="349" y="89"/>
                  <a:pt x="342" y="83"/>
                </a:cubicBezTo>
                <a:cubicBezTo>
                  <a:pt x="336" y="77"/>
                  <a:pt x="328" y="73"/>
                  <a:pt x="319" y="73"/>
                </a:cubicBezTo>
                <a:cubicBezTo>
                  <a:pt x="310" y="73"/>
                  <a:pt x="302" y="77"/>
                  <a:pt x="295" y="83"/>
                </a:cubicBezTo>
                <a:cubicBezTo>
                  <a:pt x="289" y="89"/>
                  <a:pt x="286" y="97"/>
                  <a:pt x="286" y="106"/>
                </a:cubicBezTo>
                <a:cubicBezTo>
                  <a:pt x="286" y="116"/>
                  <a:pt x="289" y="123"/>
                  <a:pt x="295" y="130"/>
                </a:cubicBezTo>
                <a:cubicBezTo>
                  <a:pt x="302" y="136"/>
                  <a:pt x="310" y="139"/>
                  <a:pt x="319" y="139"/>
                </a:cubicBezTo>
                <a:close/>
              </a:path>
            </a:pathLst>
          </a:custGeom>
          <a:solidFill>
            <a:srgbClr val="22D3EE"/>
          </a:solidFill>
          <a:ln w="0">
            <a:noFill/>
          </a:ln>
        </p:spPr>
        <p:txBody>
          <a:bodyPr lIns="0" tIns="0" rIns="0" bIns="0" anchor="t">
            <a:noAutofit/>
          </a:bodyPr>
          <a:lstStyle/>
          <a:p>
            <a:endParaRPr lang="en-US" sz="2400" b="0" u="none" strike="noStrike">
              <a:solidFill>
                <a:srgbClr val="000000"/>
              </a:solidFill>
              <a:effectLst/>
              <a:uFillTx/>
              <a:latin typeface="Times New Roman" panose="02020603050405020304"/>
            </a:endParaRPr>
          </a:p>
        </p:txBody>
      </p:sp>
      <p:sp>
        <p:nvSpPr>
          <p:cNvPr id="83" name="文本框 82"/>
          <p:cNvSpPr txBox="1"/>
          <p:nvPr/>
        </p:nvSpPr>
        <p:spPr>
          <a:xfrm>
            <a:off x="5652135" y="2110740"/>
            <a:ext cx="2439670" cy="184150"/>
          </a:xfrm>
          <a:prstGeom prst="rect">
            <a:avLst/>
          </a:prstGeom>
          <a:noFill/>
          <a:ln w="0">
            <a:noFill/>
          </a:ln>
        </p:spPr>
        <p:txBody>
          <a:bodyPr wrap="square" lIns="0" tIns="0" rIns="0" bIns="0" anchor="t">
            <a:spAutoFit/>
          </a:bodyPr>
          <a:lstStyle/>
          <a:p>
            <a:r>
              <a:rPr lang="zh-CN" sz="1200" b="0" i="0" u="none" strike="noStrike">
                <a:solidFill>
                  <a:srgbClr val="D1D5DB"/>
                </a:solidFill>
                <a:effectLst/>
                <a:uFillTx/>
                <a:latin typeface="Noto Sans SC" panose="020B0200000000000000" charset="-122"/>
                <a:ea typeface="Noto Sans SC" panose="020B0200000000000000" charset="-122"/>
              </a:rPr>
              <a:t>扩大样本量，涵盖更多领域女性科学家</a:t>
            </a:r>
            <a:endParaRPr lang="en-US" sz="1200" b="0" u="none" strike="noStrike">
              <a:solidFill>
                <a:srgbClr val="000000"/>
              </a:solidFill>
              <a:effectLst/>
              <a:uFillTx/>
              <a:latin typeface="Times New Roman" panose="02020603050405020304"/>
            </a:endParaRPr>
          </a:p>
        </p:txBody>
      </p:sp>
      <p:sp>
        <p:nvSpPr>
          <p:cNvPr id="84" name="任意多边形 83"/>
          <p:cNvSpPr/>
          <p:nvPr/>
        </p:nvSpPr>
        <p:spPr>
          <a:xfrm>
            <a:off x="5424170" y="2886710"/>
            <a:ext cx="130175" cy="120650"/>
          </a:xfrm>
          <a:custGeom>
            <a:avLst/>
            <a:gdLst/>
            <a:ahLst/>
            <a:cxnLst/>
            <a:rect l="0" t="0" r="r" b="b"/>
            <a:pathLst>
              <a:path w="424" h="424">
                <a:moveTo>
                  <a:pt x="130" y="319"/>
                </a:moveTo>
                <a:lnTo>
                  <a:pt x="104" y="293"/>
                </a:lnTo>
                <a:cubicBezTo>
                  <a:pt x="97" y="286"/>
                  <a:pt x="95" y="276"/>
                  <a:pt x="98" y="267"/>
                </a:cubicBezTo>
                <a:cubicBezTo>
                  <a:pt x="100" y="259"/>
                  <a:pt x="104" y="250"/>
                  <a:pt x="108" y="239"/>
                </a:cubicBezTo>
                <a:lnTo>
                  <a:pt x="20" y="239"/>
                </a:lnTo>
                <a:cubicBezTo>
                  <a:pt x="13" y="239"/>
                  <a:pt x="6" y="235"/>
                  <a:pt x="3" y="229"/>
                </a:cubicBezTo>
                <a:cubicBezTo>
                  <a:pt x="-1" y="223"/>
                  <a:pt x="-1" y="215"/>
                  <a:pt x="3" y="209"/>
                </a:cubicBezTo>
                <a:lnTo>
                  <a:pt x="46" y="136"/>
                </a:lnTo>
                <a:cubicBezTo>
                  <a:pt x="57" y="117"/>
                  <a:pt x="77" y="106"/>
                  <a:pt x="98" y="106"/>
                </a:cubicBezTo>
                <a:lnTo>
                  <a:pt x="166" y="106"/>
                </a:lnTo>
                <a:cubicBezTo>
                  <a:pt x="168" y="103"/>
                  <a:pt x="170" y="100"/>
                  <a:pt x="173" y="97"/>
                </a:cubicBezTo>
                <a:cubicBezTo>
                  <a:pt x="240" y="-4"/>
                  <a:pt x="341" y="-7"/>
                  <a:pt x="401" y="4"/>
                </a:cubicBezTo>
                <a:cubicBezTo>
                  <a:pt x="411" y="6"/>
                  <a:pt x="418" y="13"/>
                  <a:pt x="420" y="23"/>
                </a:cubicBezTo>
                <a:cubicBezTo>
                  <a:pt x="431" y="84"/>
                  <a:pt x="428" y="185"/>
                  <a:pt x="328" y="253"/>
                </a:cubicBezTo>
                <a:cubicBezTo>
                  <a:pt x="325" y="255"/>
                  <a:pt x="322" y="257"/>
                  <a:pt x="319" y="259"/>
                </a:cubicBezTo>
                <a:lnTo>
                  <a:pt x="319" y="327"/>
                </a:lnTo>
                <a:cubicBezTo>
                  <a:pt x="319" y="348"/>
                  <a:pt x="308" y="367"/>
                  <a:pt x="290" y="378"/>
                </a:cubicBezTo>
                <a:lnTo>
                  <a:pt x="216" y="421"/>
                </a:lnTo>
                <a:cubicBezTo>
                  <a:pt x="210" y="425"/>
                  <a:pt x="203" y="425"/>
                  <a:pt x="197" y="421"/>
                </a:cubicBezTo>
                <a:cubicBezTo>
                  <a:pt x="190" y="418"/>
                  <a:pt x="186" y="411"/>
                  <a:pt x="186" y="404"/>
                </a:cubicBezTo>
                <a:lnTo>
                  <a:pt x="186" y="315"/>
                </a:lnTo>
                <a:cubicBezTo>
                  <a:pt x="175" y="319"/>
                  <a:pt x="164" y="323"/>
                  <a:pt x="156" y="325"/>
                </a:cubicBezTo>
                <a:cubicBezTo>
                  <a:pt x="147" y="328"/>
                  <a:pt x="137" y="326"/>
                  <a:pt x="130" y="319"/>
                </a:cubicBezTo>
                <a:moveTo>
                  <a:pt x="319" y="139"/>
                </a:moveTo>
                <a:cubicBezTo>
                  <a:pt x="328" y="139"/>
                  <a:pt x="336" y="136"/>
                  <a:pt x="342" y="130"/>
                </a:cubicBezTo>
                <a:cubicBezTo>
                  <a:pt x="349" y="123"/>
                  <a:pt x="352" y="116"/>
                  <a:pt x="352" y="106"/>
                </a:cubicBezTo>
                <a:cubicBezTo>
                  <a:pt x="352" y="97"/>
                  <a:pt x="349" y="89"/>
                  <a:pt x="342" y="83"/>
                </a:cubicBezTo>
                <a:cubicBezTo>
                  <a:pt x="336" y="77"/>
                  <a:pt x="328" y="73"/>
                  <a:pt x="319" y="73"/>
                </a:cubicBezTo>
                <a:cubicBezTo>
                  <a:pt x="310" y="73"/>
                  <a:pt x="302" y="77"/>
                  <a:pt x="295" y="83"/>
                </a:cubicBezTo>
                <a:cubicBezTo>
                  <a:pt x="289" y="89"/>
                  <a:pt x="286" y="97"/>
                  <a:pt x="286" y="106"/>
                </a:cubicBezTo>
                <a:cubicBezTo>
                  <a:pt x="286" y="116"/>
                  <a:pt x="289" y="123"/>
                  <a:pt x="295" y="130"/>
                </a:cubicBezTo>
                <a:cubicBezTo>
                  <a:pt x="302" y="136"/>
                  <a:pt x="310" y="139"/>
                  <a:pt x="319" y="139"/>
                </a:cubicBezTo>
                <a:close/>
              </a:path>
            </a:pathLst>
          </a:custGeom>
          <a:solidFill>
            <a:srgbClr val="22D3EE"/>
          </a:solidFill>
          <a:ln w="0">
            <a:noFill/>
          </a:ln>
        </p:spPr>
        <p:txBody>
          <a:bodyPr lIns="0" tIns="0" rIns="0" bIns="0" anchor="t">
            <a:noAutofit/>
          </a:bodyPr>
          <a:lstStyle/>
          <a:p>
            <a:endParaRPr lang="en-US" sz="2400" b="0" u="none" strike="noStrike">
              <a:solidFill>
                <a:srgbClr val="000000"/>
              </a:solidFill>
              <a:effectLst/>
              <a:uFillTx/>
              <a:latin typeface="Times New Roman" panose="02020603050405020304"/>
            </a:endParaRPr>
          </a:p>
        </p:txBody>
      </p:sp>
      <p:sp>
        <p:nvSpPr>
          <p:cNvPr id="85" name="文本框 84"/>
          <p:cNvSpPr txBox="1"/>
          <p:nvPr/>
        </p:nvSpPr>
        <p:spPr>
          <a:xfrm>
            <a:off x="5652135" y="2472690"/>
            <a:ext cx="1148080" cy="184150"/>
          </a:xfrm>
          <a:prstGeom prst="rect">
            <a:avLst/>
          </a:prstGeom>
          <a:noFill/>
          <a:ln w="0">
            <a:noFill/>
          </a:ln>
        </p:spPr>
        <p:txBody>
          <a:bodyPr wrap="square" lIns="0" tIns="0" rIns="0" bIns="0" anchor="t">
            <a:spAutoFit/>
          </a:bodyPr>
          <a:lstStyle/>
          <a:p>
            <a:r>
              <a:rPr lang="zh-CN" sz="1200" b="0" i="0" u="none" strike="noStrike">
                <a:solidFill>
                  <a:srgbClr val="D1D5DB"/>
                </a:solidFill>
                <a:effectLst/>
                <a:uFillTx/>
                <a:latin typeface="Noto Sans SC" panose="020B0200000000000000" charset="-122"/>
                <a:ea typeface="Noto Sans SC" panose="020B0200000000000000" charset="-122"/>
              </a:rPr>
              <a:t>优化情感分析算法</a:t>
            </a:r>
            <a:endParaRPr lang="en-US" sz="1200" b="0" u="none" strike="noStrike">
              <a:solidFill>
                <a:srgbClr val="000000"/>
              </a:solidFill>
              <a:effectLst/>
              <a:uFillTx/>
              <a:latin typeface="Times New Roman" panose="02020603050405020304"/>
            </a:endParaRPr>
          </a:p>
        </p:txBody>
      </p:sp>
      <p:sp>
        <p:nvSpPr>
          <p:cNvPr id="86" name="文本框 85"/>
          <p:cNvSpPr txBox="1"/>
          <p:nvPr/>
        </p:nvSpPr>
        <p:spPr>
          <a:xfrm>
            <a:off x="5652135" y="2835275"/>
            <a:ext cx="2439670" cy="184150"/>
          </a:xfrm>
          <a:prstGeom prst="rect">
            <a:avLst/>
          </a:prstGeom>
          <a:noFill/>
          <a:ln w="0">
            <a:noFill/>
          </a:ln>
        </p:spPr>
        <p:txBody>
          <a:bodyPr wrap="square" lIns="0" tIns="0" rIns="0" bIns="0" anchor="t">
            <a:spAutoFit/>
          </a:bodyPr>
          <a:lstStyle/>
          <a:p>
            <a:r>
              <a:rPr lang="zh-CN" sz="1200" b="0" i="0" u="none" strike="noStrike">
                <a:solidFill>
                  <a:srgbClr val="D1D5DB"/>
                </a:solidFill>
                <a:effectLst/>
                <a:uFillTx/>
                <a:latin typeface="Noto Sans SC" panose="020B0200000000000000" charset="-122"/>
                <a:ea typeface="Noto Sans SC" panose="020B0200000000000000" charset="-122"/>
              </a:rPr>
              <a:t>结合更多数据源构建更全面的网络模型</a:t>
            </a:r>
            <a:endParaRPr lang="en-US" sz="1200" b="0" u="none" strike="noStrike">
              <a:solidFill>
                <a:srgbClr val="000000"/>
              </a:solidFill>
              <a:effectLst/>
              <a:uFillTx/>
              <a:latin typeface="Times New Roman" panose="02020603050405020304"/>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任意多边形 379"/>
          <p:cNvSpPr/>
          <p:nvPr/>
        </p:nvSpPr>
        <p:spPr>
          <a:xfrm>
            <a:off x="273050" y="1398270"/>
            <a:ext cx="8620760" cy="2202180"/>
          </a:xfrm>
          <a:custGeom>
            <a:avLst/>
            <a:gdLst/>
            <a:ahLst/>
            <a:cxnLst/>
            <a:rect l="0" t="0" r="r" b="b"/>
            <a:pathLst>
              <a:path w="30455" h="5716">
                <a:moveTo>
                  <a:pt x="0" y="5518"/>
                </a:moveTo>
                <a:lnTo>
                  <a:pt x="0" y="199"/>
                </a:lnTo>
                <a:cubicBezTo>
                  <a:pt x="0" y="186"/>
                  <a:pt x="1" y="173"/>
                  <a:pt x="4" y="160"/>
                </a:cubicBezTo>
                <a:cubicBezTo>
                  <a:pt x="6" y="147"/>
                  <a:pt x="10" y="135"/>
                  <a:pt x="15" y="123"/>
                </a:cubicBezTo>
                <a:cubicBezTo>
                  <a:pt x="20" y="111"/>
                  <a:pt x="26" y="99"/>
                  <a:pt x="34" y="88"/>
                </a:cubicBezTo>
                <a:cubicBezTo>
                  <a:pt x="41" y="78"/>
                  <a:pt x="49" y="68"/>
                  <a:pt x="58" y="58"/>
                </a:cubicBezTo>
                <a:cubicBezTo>
                  <a:pt x="67" y="49"/>
                  <a:pt x="77" y="41"/>
                  <a:pt x="88" y="34"/>
                </a:cubicBezTo>
                <a:cubicBezTo>
                  <a:pt x="99" y="26"/>
                  <a:pt x="111" y="20"/>
                  <a:pt x="123" y="15"/>
                </a:cubicBezTo>
                <a:cubicBezTo>
                  <a:pt x="135" y="10"/>
                  <a:pt x="147" y="7"/>
                  <a:pt x="160" y="4"/>
                </a:cubicBezTo>
                <a:cubicBezTo>
                  <a:pt x="173" y="2"/>
                  <a:pt x="185" y="0"/>
                  <a:pt x="198" y="0"/>
                </a:cubicBezTo>
                <a:lnTo>
                  <a:pt x="30256" y="0"/>
                </a:lnTo>
                <a:cubicBezTo>
                  <a:pt x="30269" y="0"/>
                  <a:pt x="30282" y="2"/>
                  <a:pt x="30295" y="4"/>
                </a:cubicBezTo>
                <a:cubicBezTo>
                  <a:pt x="30308" y="7"/>
                  <a:pt x="30320" y="10"/>
                  <a:pt x="30332" y="15"/>
                </a:cubicBezTo>
                <a:cubicBezTo>
                  <a:pt x="30344" y="20"/>
                  <a:pt x="30356" y="26"/>
                  <a:pt x="30366" y="34"/>
                </a:cubicBezTo>
                <a:cubicBezTo>
                  <a:pt x="30377" y="41"/>
                  <a:pt x="30387" y="49"/>
                  <a:pt x="30396" y="58"/>
                </a:cubicBezTo>
                <a:cubicBezTo>
                  <a:pt x="30406" y="68"/>
                  <a:pt x="30414" y="78"/>
                  <a:pt x="30421" y="88"/>
                </a:cubicBezTo>
                <a:cubicBezTo>
                  <a:pt x="30428" y="99"/>
                  <a:pt x="30435" y="111"/>
                  <a:pt x="30439" y="123"/>
                </a:cubicBezTo>
                <a:cubicBezTo>
                  <a:pt x="30444" y="135"/>
                  <a:pt x="30448" y="147"/>
                  <a:pt x="30451" y="160"/>
                </a:cubicBezTo>
                <a:cubicBezTo>
                  <a:pt x="30453" y="173"/>
                  <a:pt x="30455" y="186"/>
                  <a:pt x="30455" y="199"/>
                </a:cubicBezTo>
                <a:lnTo>
                  <a:pt x="30455" y="5518"/>
                </a:lnTo>
                <a:cubicBezTo>
                  <a:pt x="30455" y="5531"/>
                  <a:pt x="30453" y="5544"/>
                  <a:pt x="30451" y="5557"/>
                </a:cubicBezTo>
                <a:cubicBezTo>
                  <a:pt x="30448" y="5569"/>
                  <a:pt x="30444" y="5582"/>
                  <a:pt x="30439" y="5594"/>
                </a:cubicBezTo>
                <a:cubicBezTo>
                  <a:pt x="30435" y="5606"/>
                  <a:pt x="30428" y="5617"/>
                  <a:pt x="30421" y="5628"/>
                </a:cubicBezTo>
                <a:cubicBezTo>
                  <a:pt x="30414" y="5639"/>
                  <a:pt x="30406" y="5649"/>
                  <a:pt x="30396" y="5658"/>
                </a:cubicBezTo>
                <a:cubicBezTo>
                  <a:pt x="30387" y="5667"/>
                  <a:pt x="30377" y="5676"/>
                  <a:pt x="30366" y="5683"/>
                </a:cubicBezTo>
                <a:cubicBezTo>
                  <a:pt x="30356" y="5690"/>
                  <a:pt x="30344" y="5696"/>
                  <a:pt x="30332" y="5701"/>
                </a:cubicBezTo>
                <a:cubicBezTo>
                  <a:pt x="30320" y="5706"/>
                  <a:pt x="30308" y="5710"/>
                  <a:pt x="30295" y="5712"/>
                </a:cubicBezTo>
                <a:cubicBezTo>
                  <a:pt x="30282" y="5715"/>
                  <a:pt x="30269" y="5716"/>
                  <a:pt x="30256" y="5716"/>
                </a:cubicBezTo>
                <a:lnTo>
                  <a:pt x="198" y="5716"/>
                </a:lnTo>
                <a:cubicBezTo>
                  <a:pt x="185" y="5716"/>
                  <a:pt x="173" y="5715"/>
                  <a:pt x="160" y="5712"/>
                </a:cubicBezTo>
                <a:cubicBezTo>
                  <a:pt x="147" y="5710"/>
                  <a:pt x="135" y="5706"/>
                  <a:pt x="123" y="5701"/>
                </a:cubicBezTo>
                <a:cubicBezTo>
                  <a:pt x="111" y="5696"/>
                  <a:pt x="99" y="5690"/>
                  <a:pt x="88" y="5683"/>
                </a:cubicBezTo>
                <a:cubicBezTo>
                  <a:pt x="77" y="5676"/>
                  <a:pt x="67" y="5667"/>
                  <a:pt x="58" y="5658"/>
                </a:cubicBezTo>
                <a:cubicBezTo>
                  <a:pt x="49" y="5649"/>
                  <a:pt x="41" y="5639"/>
                  <a:pt x="34" y="5628"/>
                </a:cubicBezTo>
                <a:cubicBezTo>
                  <a:pt x="26" y="5617"/>
                  <a:pt x="20" y="5606"/>
                  <a:pt x="15" y="5594"/>
                </a:cubicBezTo>
                <a:cubicBezTo>
                  <a:pt x="10" y="5582"/>
                  <a:pt x="6" y="5569"/>
                  <a:pt x="4" y="5557"/>
                </a:cubicBezTo>
                <a:cubicBezTo>
                  <a:pt x="1" y="5544"/>
                  <a:pt x="0" y="5531"/>
                  <a:pt x="0" y="5518"/>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Times New Roman" panose="02020603050405020304"/>
            </a:endParaRPr>
          </a:p>
        </p:txBody>
      </p:sp>
      <p:sp>
        <p:nvSpPr>
          <p:cNvPr id="6" name="文本占位符 5"/>
          <p:cNvSpPr>
            <a:spLocks noGrp="1"/>
          </p:cNvSpPr>
          <p:nvPr>
            <p:ph type="body" sz="quarter" idx="10"/>
          </p:nvPr>
        </p:nvSpPr>
        <p:spPr/>
        <p:txBody>
          <a:bodyPr/>
          <a:lstStyle/>
          <a:p>
            <a:r>
              <a:rPr lang="zh-CN" altLang="en-US" dirty="0"/>
              <a:t>研究目标</a:t>
            </a:r>
          </a:p>
        </p:txBody>
      </p:sp>
      <p:sp>
        <p:nvSpPr>
          <p:cNvPr id="172" name="文本框 171"/>
          <p:cNvSpPr txBox="1"/>
          <p:nvPr/>
        </p:nvSpPr>
        <p:spPr>
          <a:xfrm>
            <a:off x="323215" y="771525"/>
            <a:ext cx="3829050" cy="427355"/>
          </a:xfrm>
          <a:prstGeom prst="rect">
            <a:avLst/>
          </a:prstGeom>
          <a:noFill/>
          <a:ln w="0">
            <a:noFill/>
          </a:ln>
        </p:spPr>
        <p:txBody>
          <a:bodyPr wrap="none" lIns="0" tIns="0" rIns="0" bIns="0" anchor="t">
            <a:noAutofit/>
          </a:bodyPr>
          <a:lstStyle/>
          <a:p>
            <a:pPr algn="l"/>
            <a:r>
              <a:rPr lang="zh-CN" sz="3000" b="1" i="0" u="none" strike="noStrike">
                <a:solidFill>
                  <a:schemeClr val="tx1"/>
                </a:solidFill>
                <a:effectLst/>
                <a:uFillTx/>
                <a:latin typeface="微软雅黑" panose="020B0503020204020204" pitchFamily="34" charset="-122"/>
                <a:ea typeface="微软雅黑" panose="020B0503020204020204" pitchFamily="34" charset="-122"/>
                <a:sym typeface="+mn-ea"/>
              </a:rPr>
              <a:t>结论</a:t>
            </a:r>
          </a:p>
        </p:txBody>
      </p:sp>
      <p:sp>
        <p:nvSpPr>
          <p:cNvPr id="173" name="任意多边形 172"/>
          <p:cNvSpPr/>
          <p:nvPr/>
        </p:nvSpPr>
        <p:spPr>
          <a:xfrm>
            <a:off x="-108310" y="1288930"/>
            <a:ext cx="11278080" cy="19440"/>
          </a:xfrm>
          <a:custGeom>
            <a:avLst/>
            <a:gdLst/>
            <a:ahLst/>
            <a:cxnLst/>
            <a:rect l="0" t="0" r="r" b="b"/>
            <a:pathLst>
              <a:path w="31328" h="54">
                <a:moveTo>
                  <a:pt x="0" y="0"/>
                </a:moveTo>
                <a:lnTo>
                  <a:pt x="31328" y="0"/>
                </a:lnTo>
                <a:lnTo>
                  <a:pt x="31328" y="54"/>
                </a:lnTo>
                <a:lnTo>
                  <a:pt x="0" y="54"/>
                </a:lnTo>
                <a:lnTo>
                  <a:pt x="0" y="0"/>
                </a:lnTo>
                <a:close/>
              </a:path>
            </a:pathLst>
          </a:custGeom>
          <a:solidFill>
            <a:srgbClr val="374151"/>
          </a:solidFill>
          <a:ln w="0">
            <a:noFill/>
          </a:ln>
        </p:spPr>
        <p:txBody>
          <a:bodyPr lIns="0" tIns="0" rIns="0" bIns="0" anchor="t">
            <a:noAutofit/>
          </a:bodyPr>
          <a:lstStyle/>
          <a:p>
            <a:endParaRPr lang="en-US" sz="2400" b="0" u="none" strike="noStrike">
              <a:solidFill>
                <a:srgbClr val="FFFFFF"/>
              </a:solidFill>
              <a:effectLst/>
              <a:uFillTx/>
              <a:latin typeface="Times New Roman" panose="02020603050405020304"/>
            </a:endParaRPr>
          </a:p>
        </p:txBody>
      </p:sp>
      <p:pic>
        <p:nvPicPr>
          <p:cNvPr id="2" name="图片 1"/>
          <p:cNvPicPr/>
          <p:nvPr/>
        </p:nvPicPr>
        <p:blipFill>
          <a:blip r:embed="rId10"/>
          <a:stretch>
            <a:fillRect/>
          </a:stretch>
        </p:blipFill>
        <p:spPr>
          <a:xfrm>
            <a:off x="179070" y="1487805"/>
            <a:ext cx="8341995" cy="1789430"/>
          </a:xfrm>
          <a:prstGeom prst="rect">
            <a:avLst/>
          </a:prstGeom>
          <a:noFill/>
          <a:ln w="0">
            <a:noFill/>
          </a:ln>
        </p:spPr>
      </p:pic>
      <p:grpSp>
        <p:nvGrpSpPr>
          <p:cNvPr id="4" name="组合 3"/>
          <p:cNvGrpSpPr/>
          <p:nvPr>
            <p:custDataLst>
              <p:tags r:id="rId1"/>
            </p:custDataLst>
          </p:nvPr>
        </p:nvGrpSpPr>
        <p:grpSpPr>
          <a:xfrm>
            <a:off x="273288" y="3651885"/>
            <a:ext cx="8620760" cy="1431290"/>
            <a:chOff x="236" y="5944"/>
            <a:chExt cx="18469" cy="4191"/>
          </a:xfrm>
        </p:grpSpPr>
        <p:sp>
          <p:nvSpPr>
            <p:cNvPr id="5" name="任意多边形 4"/>
            <p:cNvSpPr/>
            <p:nvPr/>
          </p:nvSpPr>
          <p:spPr>
            <a:xfrm>
              <a:off x="236" y="5944"/>
              <a:ext cx="18469" cy="4191"/>
            </a:xfrm>
            <a:custGeom>
              <a:avLst/>
              <a:gdLst/>
              <a:ahLst/>
              <a:cxnLst/>
              <a:rect l="0" t="0" r="r" b="b"/>
              <a:pathLst>
                <a:path w="30455" h="5716">
                  <a:moveTo>
                    <a:pt x="0" y="5518"/>
                  </a:moveTo>
                  <a:lnTo>
                    <a:pt x="0" y="199"/>
                  </a:lnTo>
                  <a:cubicBezTo>
                    <a:pt x="0" y="186"/>
                    <a:pt x="1" y="173"/>
                    <a:pt x="4" y="160"/>
                  </a:cubicBezTo>
                  <a:cubicBezTo>
                    <a:pt x="6" y="147"/>
                    <a:pt x="10" y="135"/>
                    <a:pt x="15" y="123"/>
                  </a:cubicBezTo>
                  <a:cubicBezTo>
                    <a:pt x="20" y="111"/>
                    <a:pt x="26" y="99"/>
                    <a:pt x="34" y="88"/>
                  </a:cubicBezTo>
                  <a:cubicBezTo>
                    <a:pt x="41" y="78"/>
                    <a:pt x="49" y="68"/>
                    <a:pt x="58" y="58"/>
                  </a:cubicBezTo>
                  <a:cubicBezTo>
                    <a:pt x="67" y="49"/>
                    <a:pt x="77" y="41"/>
                    <a:pt x="88" y="34"/>
                  </a:cubicBezTo>
                  <a:cubicBezTo>
                    <a:pt x="99" y="26"/>
                    <a:pt x="111" y="20"/>
                    <a:pt x="123" y="15"/>
                  </a:cubicBezTo>
                  <a:cubicBezTo>
                    <a:pt x="135" y="10"/>
                    <a:pt x="147" y="7"/>
                    <a:pt x="160" y="4"/>
                  </a:cubicBezTo>
                  <a:cubicBezTo>
                    <a:pt x="173" y="2"/>
                    <a:pt x="185" y="0"/>
                    <a:pt x="198" y="0"/>
                  </a:cubicBezTo>
                  <a:lnTo>
                    <a:pt x="30256" y="0"/>
                  </a:lnTo>
                  <a:cubicBezTo>
                    <a:pt x="30269" y="0"/>
                    <a:pt x="30282" y="2"/>
                    <a:pt x="30295" y="4"/>
                  </a:cubicBezTo>
                  <a:cubicBezTo>
                    <a:pt x="30308" y="7"/>
                    <a:pt x="30320" y="10"/>
                    <a:pt x="30332" y="15"/>
                  </a:cubicBezTo>
                  <a:cubicBezTo>
                    <a:pt x="30344" y="20"/>
                    <a:pt x="30356" y="26"/>
                    <a:pt x="30366" y="34"/>
                  </a:cubicBezTo>
                  <a:cubicBezTo>
                    <a:pt x="30377" y="41"/>
                    <a:pt x="30387" y="49"/>
                    <a:pt x="30396" y="58"/>
                  </a:cubicBezTo>
                  <a:cubicBezTo>
                    <a:pt x="30406" y="68"/>
                    <a:pt x="30414" y="78"/>
                    <a:pt x="30421" y="88"/>
                  </a:cubicBezTo>
                  <a:cubicBezTo>
                    <a:pt x="30428" y="99"/>
                    <a:pt x="30435" y="111"/>
                    <a:pt x="30439" y="123"/>
                  </a:cubicBezTo>
                  <a:cubicBezTo>
                    <a:pt x="30444" y="135"/>
                    <a:pt x="30448" y="147"/>
                    <a:pt x="30451" y="160"/>
                  </a:cubicBezTo>
                  <a:cubicBezTo>
                    <a:pt x="30453" y="173"/>
                    <a:pt x="30455" y="186"/>
                    <a:pt x="30455" y="199"/>
                  </a:cubicBezTo>
                  <a:lnTo>
                    <a:pt x="30455" y="5518"/>
                  </a:lnTo>
                  <a:cubicBezTo>
                    <a:pt x="30455" y="5531"/>
                    <a:pt x="30453" y="5544"/>
                    <a:pt x="30451" y="5557"/>
                  </a:cubicBezTo>
                  <a:cubicBezTo>
                    <a:pt x="30448" y="5569"/>
                    <a:pt x="30444" y="5582"/>
                    <a:pt x="30439" y="5594"/>
                  </a:cubicBezTo>
                  <a:cubicBezTo>
                    <a:pt x="30435" y="5606"/>
                    <a:pt x="30428" y="5617"/>
                    <a:pt x="30421" y="5628"/>
                  </a:cubicBezTo>
                  <a:cubicBezTo>
                    <a:pt x="30414" y="5639"/>
                    <a:pt x="30406" y="5649"/>
                    <a:pt x="30396" y="5658"/>
                  </a:cubicBezTo>
                  <a:cubicBezTo>
                    <a:pt x="30387" y="5667"/>
                    <a:pt x="30377" y="5676"/>
                    <a:pt x="30366" y="5683"/>
                  </a:cubicBezTo>
                  <a:cubicBezTo>
                    <a:pt x="30356" y="5690"/>
                    <a:pt x="30344" y="5696"/>
                    <a:pt x="30332" y="5701"/>
                  </a:cubicBezTo>
                  <a:cubicBezTo>
                    <a:pt x="30320" y="5706"/>
                    <a:pt x="30308" y="5710"/>
                    <a:pt x="30295" y="5712"/>
                  </a:cubicBezTo>
                  <a:cubicBezTo>
                    <a:pt x="30282" y="5715"/>
                    <a:pt x="30269" y="5716"/>
                    <a:pt x="30256" y="5716"/>
                  </a:cubicBezTo>
                  <a:lnTo>
                    <a:pt x="198" y="5716"/>
                  </a:lnTo>
                  <a:cubicBezTo>
                    <a:pt x="185" y="5716"/>
                    <a:pt x="173" y="5715"/>
                    <a:pt x="160" y="5712"/>
                  </a:cubicBezTo>
                  <a:cubicBezTo>
                    <a:pt x="147" y="5710"/>
                    <a:pt x="135" y="5706"/>
                    <a:pt x="123" y="5701"/>
                  </a:cubicBezTo>
                  <a:cubicBezTo>
                    <a:pt x="111" y="5696"/>
                    <a:pt x="99" y="5690"/>
                    <a:pt x="88" y="5683"/>
                  </a:cubicBezTo>
                  <a:cubicBezTo>
                    <a:pt x="77" y="5676"/>
                    <a:pt x="67" y="5667"/>
                    <a:pt x="58" y="5658"/>
                  </a:cubicBezTo>
                  <a:cubicBezTo>
                    <a:pt x="49" y="5649"/>
                    <a:pt x="41" y="5639"/>
                    <a:pt x="34" y="5628"/>
                  </a:cubicBezTo>
                  <a:cubicBezTo>
                    <a:pt x="26" y="5617"/>
                    <a:pt x="20" y="5606"/>
                    <a:pt x="15" y="5594"/>
                  </a:cubicBezTo>
                  <a:cubicBezTo>
                    <a:pt x="10" y="5582"/>
                    <a:pt x="6" y="5569"/>
                    <a:pt x="4" y="5557"/>
                  </a:cubicBezTo>
                  <a:cubicBezTo>
                    <a:pt x="1" y="5544"/>
                    <a:pt x="0" y="5531"/>
                    <a:pt x="0" y="5518"/>
                  </a:cubicBezTo>
                  <a:close/>
                </a:path>
              </a:pathLst>
            </a:custGeom>
            <a:solidFill>
              <a:srgbClr val="1F2937"/>
            </a:solidFill>
            <a:ln w="0">
              <a:noFill/>
            </a:ln>
          </p:spPr>
          <p:txBody>
            <a:bodyPr lIns="0" tIns="0" rIns="0" bIns="0" anchor="t">
              <a:noAutofit/>
            </a:bodyPr>
            <a:lstStyle/>
            <a:p>
              <a:endParaRPr lang="en-US" sz="800" b="0" u="none" strike="noStrike">
                <a:solidFill>
                  <a:srgbClr val="FFFFFF"/>
                </a:solidFill>
                <a:effectLst/>
                <a:uFillTx/>
                <a:latin typeface="Times New Roman" panose="02020603050405020304"/>
              </a:endParaRPr>
            </a:p>
          </p:txBody>
        </p:sp>
        <p:sp>
          <p:nvSpPr>
            <p:cNvPr id="383" name="文本框 382"/>
            <p:cNvSpPr txBox="1"/>
            <p:nvPr/>
          </p:nvSpPr>
          <p:spPr>
            <a:xfrm>
              <a:off x="1335" y="6216"/>
              <a:ext cx="1742" cy="359"/>
            </a:xfrm>
            <a:prstGeom prst="rect">
              <a:avLst/>
            </a:prstGeom>
            <a:noFill/>
            <a:ln w="0">
              <a:noFill/>
            </a:ln>
          </p:spPr>
          <p:txBody>
            <a:bodyPr wrap="square" lIns="0" tIns="0" rIns="0" bIns="0" anchor="t">
              <a:spAutoFit/>
            </a:bodyPr>
            <a:lstStyle/>
            <a:p>
              <a:r>
                <a:rPr lang="zh-CN" sz="800" b="1" i="0" u="none" strike="noStrike" dirty="0">
                  <a:solidFill>
                    <a:srgbClr val="22D3EE"/>
                  </a:solidFill>
                  <a:effectLst/>
                  <a:uFillTx/>
                  <a:latin typeface="Inter, &quot;Noto Sans SC&quot;, sans-serif"/>
                  <a:ea typeface="Inter, &quot;Noto Sans SC&quot;, sans-serif"/>
                </a:rPr>
                <a:t>核心结论</a:t>
              </a:r>
            </a:p>
          </p:txBody>
        </p:sp>
        <p:sp>
          <p:nvSpPr>
            <p:cNvPr id="384" name="文本框 383"/>
            <p:cNvSpPr txBox="1"/>
            <p:nvPr>
              <p:custDataLst>
                <p:tags r:id="rId2"/>
              </p:custDataLst>
            </p:nvPr>
          </p:nvSpPr>
          <p:spPr>
            <a:xfrm>
              <a:off x="1335" y="6909"/>
              <a:ext cx="317" cy="359"/>
            </a:xfrm>
            <a:prstGeom prst="rect">
              <a:avLst/>
            </a:prstGeom>
            <a:noFill/>
            <a:ln w="0">
              <a:noFill/>
            </a:ln>
          </p:spPr>
          <p:txBody>
            <a:bodyPr wrap="square" lIns="0" tIns="0" rIns="0" bIns="0" anchor="t">
              <a:spAutoFit/>
            </a:bodyPr>
            <a:lstStyle/>
            <a:p>
              <a:r>
                <a:rPr lang="en-US" sz="800" b="1" i="0" u="none" strike="noStrike" dirty="0">
                  <a:solidFill>
                    <a:srgbClr val="A855F7"/>
                  </a:solidFill>
                  <a:effectLst/>
                  <a:uFillTx/>
                  <a:latin typeface="Noto Sans SC" panose="020B0200000000000000" charset="-122"/>
                  <a:ea typeface="Noto Sans SC" panose="020B0200000000000000" charset="-122"/>
                </a:rPr>
                <a:t>1.</a:t>
              </a:r>
            </a:p>
          </p:txBody>
        </p:sp>
        <p:sp>
          <p:nvSpPr>
            <p:cNvPr id="385" name="文本框 384"/>
            <p:cNvSpPr txBox="1"/>
            <p:nvPr>
              <p:custDataLst>
                <p:tags r:id="rId3"/>
              </p:custDataLst>
            </p:nvPr>
          </p:nvSpPr>
          <p:spPr>
            <a:xfrm>
              <a:off x="1686" y="6909"/>
              <a:ext cx="7450" cy="1080"/>
            </a:xfrm>
            <a:prstGeom prst="rect">
              <a:avLst/>
            </a:prstGeom>
            <a:noFill/>
            <a:ln w="0">
              <a:noFill/>
            </a:ln>
          </p:spPr>
          <p:txBody>
            <a:bodyPr wrap="square" lIns="0" tIns="0" rIns="0" bIns="0" anchor="t">
              <a:spAutoFit/>
            </a:bodyPr>
            <a:lstStyle/>
            <a:p>
              <a:r>
                <a:rPr lang="zh-CN" altLang="en-US" sz="800" b="0" i="0" u="none" strike="noStrike" dirty="0">
                  <a:solidFill>
                    <a:srgbClr val="D1D5DB"/>
                  </a:solidFill>
                  <a:effectLst/>
                  <a:uFillTx/>
                  <a:latin typeface="Noto Sans SC" panose="020B0200000000000000" charset="-122"/>
                  <a:ea typeface="Noto Sans SC" panose="020B0200000000000000" charset="-122"/>
                </a:rPr>
                <a:t>情感维度</a:t>
              </a:r>
              <a:r>
                <a:rPr lang="en-US" altLang="zh-CN" sz="800" dirty="0">
                  <a:solidFill>
                    <a:srgbClr val="D1D5DB"/>
                  </a:solidFill>
                  <a:latin typeface="Noto Sans SC" panose="020B0200000000000000" charset="-122"/>
                  <a:ea typeface="Noto Sans SC" panose="020B0200000000000000" charset="-122"/>
                </a:rPr>
                <a:t>——</a:t>
              </a:r>
              <a:r>
                <a:rPr lang="zh-CN" altLang="en-US" sz="800" b="0" i="0" u="none" strike="noStrike" dirty="0">
                  <a:solidFill>
                    <a:srgbClr val="D1D5DB"/>
                  </a:solidFill>
                  <a:effectLst/>
                  <a:uFillTx/>
                  <a:latin typeface="Noto Sans SC" panose="020B0200000000000000" charset="-122"/>
                  <a:ea typeface="Noto Sans SC" panose="020B0200000000000000" charset="-122"/>
                </a:rPr>
                <a:t>女性科学家传记文本以中性为主（</a:t>
              </a:r>
              <a:r>
                <a:rPr lang="en-US" altLang="zh-CN" sz="800" b="0" i="0" u="none" strike="noStrike" dirty="0">
                  <a:solidFill>
                    <a:srgbClr val="D1D5DB"/>
                  </a:solidFill>
                  <a:effectLst/>
                  <a:uFillTx/>
                  <a:latin typeface="Noto Sans SC" panose="020B0200000000000000" charset="-122"/>
                  <a:ea typeface="Noto Sans SC" panose="020B0200000000000000" charset="-122"/>
                </a:rPr>
                <a:t>80.9%</a:t>
              </a:r>
              <a:r>
                <a:rPr lang="zh-CN" altLang="en-US" sz="800" b="0" i="0" u="none" strike="noStrike" dirty="0">
                  <a:solidFill>
                    <a:srgbClr val="D1D5DB"/>
                  </a:solidFill>
                  <a:effectLst/>
                  <a:uFillTx/>
                  <a:latin typeface="Noto Sans SC" panose="020B0200000000000000" charset="-122"/>
                  <a:ea typeface="Noto Sans SC" panose="020B0200000000000000" charset="-122"/>
                </a:rPr>
                <a:t>），正面情感占比 </a:t>
              </a:r>
              <a:r>
                <a:rPr lang="en-US" altLang="zh-CN" sz="800" b="0" i="0" u="none" strike="noStrike" dirty="0">
                  <a:solidFill>
                    <a:srgbClr val="D1D5DB"/>
                  </a:solidFill>
                  <a:effectLst/>
                  <a:uFillTx/>
                  <a:latin typeface="Noto Sans SC" panose="020B0200000000000000" charset="-122"/>
                  <a:ea typeface="Noto Sans SC" panose="020B0200000000000000" charset="-122"/>
                </a:rPr>
                <a:t>16.2%</a:t>
              </a:r>
              <a:r>
                <a:rPr lang="zh-CN" altLang="en-US" sz="800" b="0" i="0" u="none" strike="noStrike" dirty="0">
                  <a:solidFill>
                    <a:srgbClr val="D1D5DB"/>
                  </a:solidFill>
                  <a:effectLst/>
                  <a:uFillTx/>
                  <a:latin typeface="Noto Sans SC" panose="020B0200000000000000" charset="-122"/>
                  <a:ea typeface="Noto Sans SC" panose="020B0200000000000000" charset="-122"/>
                </a:rPr>
                <a:t>（集中于科研成就节点），负面情感极少（</a:t>
              </a:r>
              <a:r>
                <a:rPr lang="en-US" altLang="zh-CN" sz="800" b="0" i="0" u="none" strike="noStrike" dirty="0">
                  <a:solidFill>
                    <a:srgbClr val="D1D5DB"/>
                  </a:solidFill>
                  <a:effectLst/>
                  <a:uFillTx/>
                  <a:latin typeface="Noto Sans SC" panose="020B0200000000000000" charset="-122"/>
                  <a:ea typeface="Noto Sans SC" panose="020B0200000000000000" charset="-122"/>
                </a:rPr>
                <a:t>2.9%</a:t>
              </a:r>
              <a:r>
                <a:rPr lang="zh-CN" altLang="en-US" sz="800" b="0" i="0" u="none" strike="noStrike" dirty="0">
                  <a:solidFill>
                    <a:srgbClr val="D1D5DB"/>
                  </a:solidFill>
                  <a:effectLst/>
                  <a:uFillTx/>
                  <a:latin typeface="Noto Sans SC" panose="020B0200000000000000" charset="-122"/>
                  <a:ea typeface="Noto Sans SC" panose="020B0200000000000000" charset="-122"/>
                </a:rPr>
                <a:t>），体现 “理性科研 </a:t>
              </a:r>
              <a:r>
                <a:rPr lang="en-US" altLang="zh-CN" sz="800" b="0" i="0" u="none" strike="noStrike" dirty="0">
                  <a:solidFill>
                    <a:srgbClr val="D1D5DB"/>
                  </a:solidFill>
                  <a:effectLst/>
                  <a:uFillTx/>
                  <a:latin typeface="Noto Sans SC" panose="020B0200000000000000" charset="-122"/>
                  <a:ea typeface="Noto Sans SC" panose="020B0200000000000000" charset="-122"/>
                </a:rPr>
                <a:t>+ </a:t>
              </a:r>
              <a:r>
                <a:rPr lang="zh-CN" altLang="en-US" sz="800" b="0" i="0" u="none" strike="noStrike" dirty="0">
                  <a:solidFill>
                    <a:srgbClr val="D1D5DB"/>
                  </a:solidFill>
                  <a:effectLst/>
                  <a:uFillTx/>
                  <a:latin typeface="Noto Sans SC" panose="020B0200000000000000" charset="-122"/>
                  <a:ea typeface="Noto Sans SC" panose="020B0200000000000000" charset="-122"/>
                </a:rPr>
                <a:t>积极韧性” 的情感特征</a:t>
              </a:r>
              <a:endParaRPr lang="en-US" sz="800" b="0" u="none" strike="noStrike" dirty="0">
                <a:solidFill>
                  <a:srgbClr val="000000"/>
                </a:solidFill>
                <a:effectLst/>
                <a:uFillTx/>
                <a:latin typeface="Times New Roman" panose="02020603050405020304"/>
              </a:endParaRPr>
            </a:p>
          </p:txBody>
        </p:sp>
        <p:sp>
          <p:nvSpPr>
            <p:cNvPr id="387" name="文本框 386"/>
            <p:cNvSpPr txBox="1"/>
            <p:nvPr>
              <p:custDataLst>
                <p:tags r:id="rId4"/>
              </p:custDataLst>
            </p:nvPr>
          </p:nvSpPr>
          <p:spPr>
            <a:xfrm>
              <a:off x="1335" y="8070"/>
              <a:ext cx="317" cy="359"/>
            </a:xfrm>
            <a:prstGeom prst="rect">
              <a:avLst/>
            </a:prstGeom>
            <a:noFill/>
            <a:ln w="0">
              <a:noFill/>
            </a:ln>
          </p:spPr>
          <p:txBody>
            <a:bodyPr wrap="square" lIns="0" tIns="0" rIns="0" bIns="0" anchor="t">
              <a:spAutoFit/>
            </a:bodyPr>
            <a:lstStyle/>
            <a:p>
              <a:r>
                <a:rPr lang="en-US" sz="800" b="1" i="0" u="none" strike="noStrike" dirty="0">
                  <a:solidFill>
                    <a:srgbClr val="A855F7"/>
                  </a:solidFill>
                  <a:effectLst/>
                  <a:uFillTx/>
                  <a:latin typeface="Noto Sans SC" panose="020B0200000000000000" charset="-122"/>
                  <a:ea typeface="Noto Sans SC" panose="020B0200000000000000" charset="-122"/>
                </a:rPr>
                <a:t>2.</a:t>
              </a:r>
            </a:p>
          </p:txBody>
        </p:sp>
        <p:sp>
          <p:nvSpPr>
            <p:cNvPr id="388" name="文本框 387"/>
            <p:cNvSpPr txBox="1"/>
            <p:nvPr>
              <p:custDataLst>
                <p:tags r:id="rId5"/>
              </p:custDataLst>
            </p:nvPr>
          </p:nvSpPr>
          <p:spPr>
            <a:xfrm>
              <a:off x="1652" y="8056"/>
              <a:ext cx="7450" cy="720"/>
            </a:xfrm>
            <a:prstGeom prst="rect">
              <a:avLst/>
            </a:prstGeom>
            <a:noFill/>
            <a:ln w="0">
              <a:noFill/>
            </a:ln>
          </p:spPr>
          <p:txBody>
            <a:bodyPr wrap="square" lIns="0" tIns="0" rIns="0" bIns="0" anchor="t">
              <a:spAutoFit/>
            </a:bodyPr>
            <a:lstStyle/>
            <a:p>
              <a:r>
                <a:rPr lang="zh-CN" altLang="en-US" sz="800" b="0" i="0" u="none" strike="noStrike" dirty="0">
                  <a:solidFill>
                    <a:srgbClr val="D1D5DB"/>
                  </a:solidFill>
                  <a:effectLst/>
                  <a:uFillTx/>
                  <a:latin typeface="Noto Sans SC" panose="020B0200000000000000" charset="-122"/>
                  <a:ea typeface="Noto Sans SC" panose="020B0200000000000000" charset="-122"/>
                </a:rPr>
                <a:t>人际关系维度 </a:t>
              </a:r>
              <a:r>
                <a:rPr lang="en-US" altLang="zh-CN" sz="800" b="0" i="0" u="none" strike="noStrike" dirty="0">
                  <a:solidFill>
                    <a:srgbClr val="D1D5DB"/>
                  </a:solidFill>
                  <a:effectLst/>
                  <a:uFillTx/>
                  <a:latin typeface="Noto Sans SC" panose="020B0200000000000000" charset="-122"/>
                  <a:ea typeface="Noto Sans SC" panose="020B0200000000000000" charset="-122"/>
                </a:rPr>
                <a:t>—— </a:t>
              </a:r>
              <a:r>
                <a:rPr lang="zh-CN" altLang="en-US" sz="800" b="0" i="0" u="none" strike="noStrike" dirty="0">
                  <a:solidFill>
                    <a:srgbClr val="D1D5DB"/>
                  </a:solidFill>
                  <a:effectLst/>
                  <a:uFillTx/>
                  <a:latin typeface="Noto Sans SC" panose="020B0200000000000000" charset="-122"/>
                  <a:ea typeface="Noto Sans SC" panose="020B0200000000000000" charset="-122"/>
                </a:rPr>
                <a:t>网络密度低（</a:t>
              </a:r>
              <a:r>
                <a:rPr lang="en-US" altLang="zh-CN" sz="800" b="0" i="0" u="none" strike="noStrike" dirty="0">
                  <a:solidFill>
                    <a:srgbClr val="D1D5DB"/>
                  </a:solidFill>
                  <a:effectLst/>
                  <a:uFillTx/>
                  <a:latin typeface="Noto Sans SC" panose="020B0200000000000000" charset="-122"/>
                  <a:ea typeface="Noto Sans SC" panose="020B0200000000000000" charset="-122"/>
                </a:rPr>
                <a:t>0.001</a:t>
              </a:r>
              <a:r>
                <a:rPr lang="zh-CN" altLang="en-US" sz="800" b="0" i="0" u="none" strike="noStrike" dirty="0">
                  <a:solidFill>
                    <a:srgbClr val="D1D5DB"/>
                  </a:solidFill>
                  <a:effectLst/>
                  <a:uFillTx/>
                  <a:latin typeface="Noto Sans SC" panose="020B0200000000000000" charset="-122"/>
                  <a:ea typeface="Noto Sans SC" panose="020B0200000000000000" charset="-122"/>
                </a:rPr>
                <a:t>），但关键节点（如导师、核心合作者、家庭支持角色）影响力大（平均度 </a:t>
              </a:r>
              <a:r>
                <a:rPr lang="en-US" altLang="zh-CN" sz="800" b="0" i="0" u="none" strike="noStrike" dirty="0">
                  <a:solidFill>
                    <a:srgbClr val="D1D5DB"/>
                  </a:solidFill>
                  <a:effectLst/>
                  <a:uFillTx/>
                  <a:latin typeface="Noto Sans SC" panose="020B0200000000000000" charset="-122"/>
                  <a:ea typeface="Noto Sans SC" panose="020B0200000000000000" charset="-122"/>
                </a:rPr>
                <a:t>1.99</a:t>
              </a:r>
              <a:r>
                <a:rPr lang="zh-CN" altLang="en-US" sz="800" b="0" i="0" u="none" strike="noStrike" dirty="0">
                  <a:solidFill>
                    <a:srgbClr val="D1D5DB"/>
                  </a:solidFill>
                  <a:effectLst/>
                  <a:uFillTx/>
                  <a:latin typeface="Noto Sans SC" panose="020B0200000000000000" charset="-122"/>
                  <a:ea typeface="Noto Sans SC" panose="020B0200000000000000" charset="-122"/>
                </a:rPr>
                <a:t>，核心关系推动 </a:t>
              </a:r>
              <a:r>
                <a:rPr lang="en-US" altLang="zh-CN" sz="800" b="0" i="0" u="none" strike="noStrike" dirty="0">
                  <a:solidFill>
                    <a:srgbClr val="D1D5DB"/>
                  </a:solidFill>
                  <a:effectLst/>
                  <a:uFillTx/>
                  <a:latin typeface="Noto Sans SC" panose="020B0200000000000000" charset="-122"/>
                  <a:ea typeface="Noto Sans SC" panose="020B0200000000000000" charset="-122"/>
                </a:rPr>
                <a:t>70% </a:t>
              </a:r>
              <a:r>
                <a:rPr lang="zh-CN" altLang="en-US" sz="800" b="0" i="0" u="none" strike="noStrike" dirty="0">
                  <a:solidFill>
                    <a:srgbClr val="D1D5DB"/>
                  </a:solidFill>
                  <a:effectLst/>
                  <a:uFillTx/>
                  <a:latin typeface="Noto Sans SC" panose="020B0200000000000000" charset="-122"/>
                  <a:ea typeface="Noto Sans SC" panose="020B0200000000000000" charset="-122"/>
                </a:rPr>
                <a:t>以上科研进展）</a:t>
              </a:r>
              <a:endParaRPr lang="en-US" sz="800" b="0" u="none" strike="noStrike" dirty="0">
                <a:solidFill>
                  <a:srgbClr val="000000"/>
                </a:solidFill>
                <a:effectLst/>
                <a:uFillTx/>
                <a:latin typeface="Times New Roman" panose="02020603050405020304"/>
              </a:endParaRPr>
            </a:p>
          </p:txBody>
        </p:sp>
        <p:sp>
          <p:nvSpPr>
            <p:cNvPr id="389" name="文本框 388"/>
            <p:cNvSpPr txBox="1"/>
            <p:nvPr>
              <p:custDataLst>
                <p:tags r:id="rId6"/>
              </p:custDataLst>
            </p:nvPr>
          </p:nvSpPr>
          <p:spPr>
            <a:xfrm>
              <a:off x="1335" y="9168"/>
              <a:ext cx="317" cy="359"/>
            </a:xfrm>
            <a:prstGeom prst="rect">
              <a:avLst/>
            </a:prstGeom>
            <a:noFill/>
            <a:ln w="0">
              <a:noFill/>
            </a:ln>
          </p:spPr>
          <p:txBody>
            <a:bodyPr wrap="square" lIns="0" tIns="0" rIns="0" bIns="0" anchor="t">
              <a:spAutoFit/>
            </a:bodyPr>
            <a:lstStyle/>
            <a:p>
              <a:r>
                <a:rPr lang="en-US" sz="800" b="1" i="0" u="none" strike="noStrike">
                  <a:solidFill>
                    <a:srgbClr val="A855F7"/>
                  </a:solidFill>
                  <a:effectLst/>
                  <a:uFillTx/>
                  <a:latin typeface="Noto Sans SC" panose="020B0200000000000000" charset="-122"/>
                  <a:ea typeface="Noto Sans SC" panose="020B0200000000000000" charset="-122"/>
                </a:rPr>
                <a:t>3.</a:t>
              </a:r>
            </a:p>
          </p:txBody>
        </p:sp>
        <p:sp>
          <p:nvSpPr>
            <p:cNvPr id="390" name="文本框 389"/>
            <p:cNvSpPr txBox="1"/>
            <p:nvPr>
              <p:custDataLst>
                <p:tags r:id="rId7"/>
              </p:custDataLst>
            </p:nvPr>
          </p:nvSpPr>
          <p:spPr>
            <a:xfrm>
              <a:off x="1686" y="9168"/>
              <a:ext cx="7450" cy="720"/>
            </a:xfrm>
            <a:prstGeom prst="rect">
              <a:avLst/>
            </a:prstGeom>
            <a:noFill/>
            <a:ln w="0">
              <a:noFill/>
            </a:ln>
          </p:spPr>
          <p:txBody>
            <a:bodyPr wrap="square" lIns="0" tIns="0" rIns="0" bIns="0" anchor="t">
              <a:spAutoFit/>
            </a:bodyPr>
            <a:lstStyle/>
            <a:p>
              <a:r>
                <a:rPr lang="zh-CN" altLang="en-US" sz="800" b="0" i="0" u="none" strike="noStrike" dirty="0">
                  <a:solidFill>
                    <a:srgbClr val="D1D5DB"/>
                  </a:solidFill>
                  <a:effectLst/>
                  <a:uFillTx/>
                  <a:latin typeface="Noto Sans SC" panose="020B0200000000000000" charset="-122"/>
                  <a:ea typeface="Noto Sans SC" panose="020B0200000000000000" charset="-122"/>
                </a:rPr>
                <a:t>关联维度 </a:t>
              </a:r>
              <a:r>
                <a:rPr lang="en-US" altLang="zh-CN" sz="800" b="0" i="0" u="none" strike="noStrike" dirty="0">
                  <a:solidFill>
                    <a:srgbClr val="D1D5DB"/>
                  </a:solidFill>
                  <a:effectLst/>
                  <a:uFillTx/>
                  <a:latin typeface="Noto Sans SC" panose="020B0200000000000000" charset="-122"/>
                  <a:ea typeface="Noto Sans SC" panose="020B0200000000000000" charset="-122"/>
                </a:rPr>
                <a:t>—— </a:t>
              </a:r>
              <a:r>
                <a:rPr lang="zh-CN" altLang="en-US" sz="800" b="0" i="0" u="none" strike="noStrike" dirty="0">
                  <a:solidFill>
                    <a:srgbClr val="D1D5DB"/>
                  </a:solidFill>
                  <a:effectLst/>
                  <a:uFillTx/>
                  <a:latin typeface="Noto Sans SC" panose="020B0200000000000000" charset="-122"/>
                  <a:ea typeface="Noto Sans SC" panose="020B0200000000000000" charset="-122"/>
                </a:rPr>
                <a:t>科研成就与情感状态（突破期正面情感激增）、社交网络（核心协作提升成果效率）存在显著正相关</a:t>
              </a:r>
              <a:endParaRPr lang="en-US" sz="800" b="0" u="none" strike="noStrike" dirty="0">
                <a:solidFill>
                  <a:srgbClr val="000000"/>
                </a:solidFill>
                <a:effectLst/>
                <a:uFillTx/>
                <a:latin typeface="Times New Roman" panose="02020603050405020304"/>
              </a:endParaRPr>
            </a:p>
          </p:txBody>
        </p:sp>
        <p:sp>
          <p:nvSpPr>
            <p:cNvPr id="391" name="任意多边形 390"/>
            <p:cNvSpPr/>
            <p:nvPr/>
          </p:nvSpPr>
          <p:spPr>
            <a:xfrm>
              <a:off x="9937" y="7178"/>
              <a:ext cx="166" cy="240"/>
            </a:xfrm>
            <a:custGeom>
              <a:avLst/>
              <a:gdLst/>
              <a:ahLst/>
              <a:cxnLst/>
              <a:rect l="0" t="0" r="r" b="b"/>
              <a:pathLst>
                <a:path w="292" h="424">
                  <a:moveTo>
                    <a:pt x="212" y="318"/>
                  </a:moveTo>
                  <a:cubicBezTo>
                    <a:pt x="220" y="292"/>
                    <a:pt x="236" y="269"/>
                    <a:pt x="254" y="247"/>
                  </a:cubicBezTo>
                  <a:cubicBezTo>
                    <a:pt x="258" y="241"/>
                    <a:pt x="262" y="235"/>
                    <a:pt x="266" y="229"/>
                  </a:cubicBezTo>
                  <a:cubicBezTo>
                    <a:pt x="283" y="206"/>
                    <a:pt x="292" y="176"/>
                    <a:pt x="292" y="145"/>
                  </a:cubicBezTo>
                  <a:cubicBezTo>
                    <a:pt x="292" y="65"/>
                    <a:pt x="226" y="0"/>
                    <a:pt x="146" y="0"/>
                  </a:cubicBezTo>
                  <a:cubicBezTo>
                    <a:pt x="66" y="0"/>
                    <a:pt x="0" y="65"/>
                    <a:pt x="0" y="145"/>
                  </a:cubicBezTo>
                  <a:cubicBezTo>
                    <a:pt x="0" y="176"/>
                    <a:pt x="10" y="206"/>
                    <a:pt x="26" y="229"/>
                  </a:cubicBezTo>
                  <a:cubicBezTo>
                    <a:pt x="30" y="235"/>
                    <a:pt x="35" y="241"/>
                    <a:pt x="39" y="247"/>
                  </a:cubicBezTo>
                  <a:cubicBezTo>
                    <a:pt x="55" y="269"/>
                    <a:pt x="72" y="292"/>
                    <a:pt x="80" y="318"/>
                  </a:cubicBezTo>
                  <a:lnTo>
                    <a:pt x="212" y="318"/>
                  </a:lnTo>
                  <a:moveTo>
                    <a:pt x="146" y="424"/>
                  </a:moveTo>
                  <a:cubicBezTo>
                    <a:pt x="182" y="424"/>
                    <a:pt x="212" y="395"/>
                    <a:pt x="212" y="358"/>
                  </a:cubicBezTo>
                  <a:lnTo>
                    <a:pt x="212" y="345"/>
                  </a:lnTo>
                  <a:lnTo>
                    <a:pt x="80" y="345"/>
                  </a:lnTo>
                  <a:lnTo>
                    <a:pt x="80" y="358"/>
                  </a:lnTo>
                  <a:cubicBezTo>
                    <a:pt x="80" y="395"/>
                    <a:pt x="109" y="424"/>
                    <a:pt x="146" y="424"/>
                  </a:cubicBezTo>
                  <a:moveTo>
                    <a:pt x="80" y="145"/>
                  </a:moveTo>
                  <a:cubicBezTo>
                    <a:pt x="80" y="153"/>
                    <a:pt x="74" y="159"/>
                    <a:pt x="67" y="159"/>
                  </a:cubicBezTo>
                  <a:cubicBezTo>
                    <a:pt x="59" y="159"/>
                    <a:pt x="53" y="153"/>
                    <a:pt x="53" y="145"/>
                  </a:cubicBezTo>
                  <a:cubicBezTo>
                    <a:pt x="53" y="94"/>
                    <a:pt x="95" y="53"/>
                    <a:pt x="146" y="53"/>
                  </a:cubicBezTo>
                  <a:cubicBezTo>
                    <a:pt x="153" y="53"/>
                    <a:pt x="159" y="59"/>
                    <a:pt x="159" y="66"/>
                  </a:cubicBezTo>
                  <a:cubicBezTo>
                    <a:pt x="159" y="73"/>
                    <a:pt x="153" y="79"/>
                    <a:pt x="146" y="79"/>
                  </a:cubicBezTo>
                  <a:cubicBezTo>
                    <a:pt x="109" y="79"/>
                    <a:pt x="80" y="109"/>
                    <a:pt x="80" y="145"/>
                  </a:cubicBezTo>
                  <a:close/>
                </a:path>
              </a:pathLst>
            </a:custGeom>
            <a:solidFill>
              <a:srgbClr val="FBBF24"/>
            </a:solidFill>
            <a:ln w="0">
              <a:noFill/>
            </a:ln>
          </p:spPr>
          <p:txBody>
            <a:bodyPr lIns="0" tIns="0" rIns="0" bIns="0" anchor="t">
              <a:noAutofit/>
            </a:bodyPr>
            <a:lstStyle/>
            <a:p>
              <a:endParaRPr lang="en-US" sz="800" b="0" u="none" strike="noStrike">
                <a:solidFill>
                  <a:srgbClr val="000000"/>
                </a:solidFill>
                <a:effectLst/>
                <a:uFillTx/>
                <a:latin typeface="Times New Roman" panose="02020603050405020304"/>
              </a:endParaRPr>
            </a:p>
          </p:txBody>
        </p:sp>
        <p:sp>
          <p:nvSpPr>
            <p:cNvPr id="392" name="文本框 391"/>
            <p:cNvSpPr txBox="1"/>
            <p:nvPr/>
          </p:nvSpPr>
          <p:spPr>
            <a:xfrm>
              <a:off x="9930" y="6170"/>
              <a:ext cx="1742" cy="359"/>
            </a:xfrm>
            <a:prstGeom prst="rect">
              <a:avLst/>
            </a:prstGeom>
            <a:noFill/>
            <a:ln w="0">
              <a:noFill/>
            </a:ln>
          </p:spPr>
          <p:txBody>
            <a:bodyPr wrap="square" lIns="0" tIns="0" rIns="0" bIns="0" anchor="t">
              <a:spAutoFit/>
            </a:bodyPr>
            <a:lstStyle/>
            <a:p>
              <a:r>
                <a:rPr lang="zh-CN" sz="800" b="1" i="0" u="none" strike="noStrike" dirty="0">
                  <a:solidFill>
                    <a:srgbClr val="FBBF24"/>
                  </a:solidFill>
                  <a:effectLst/>
                  <a:uFillTx/>
                  <a:latin typeface="Inter, &quot;Noto Sans SC&quot;, sans-serif"/>
                  <a:ea typeface="Inter, &quot;Noto Sans SC&quot;, sans-serif"/>
                </a:rPr>
                <a:t>实践意义</a:t>
              </a:r>
            </a:p>
          </p:txBody>
        </p:sp>
        <p:sp>
          <p:nvSpPr>
            <p:cNvPr id="393" name="任意多边形 392"/>
            <p:cNvSpPr/>
            <p:nvPr/>
          </p:nvSpPr>
          <p:spPr>
            <a:xfrm>
              <a:off x="9870" y="8595"/>
              <a:ext cx="300" cy="240"/>
            </a:xfrm>
            <a:custGeom>
              <a:avLst/>
              <a:gdLst/>
              <a:ahLst/>
              <a:cxnLst/>
              <a:rect l="0" t="0" r="r" b="b"/>
              <a:pathLst>
                <a:path w="530" h="424">
                  <a:moveTo>
                    <a:pt x="119" y="0"/>
                  </a:moveTo>
                  <a:cubicBezTo>
                    <a:pt x="128" y="0"/>
                    <a:pt x="136" y="2"/>
                    <a:pt x="145" y="5"/>
                  </a:cubicBezTo>
                  <a:cubicBezTo>
                    <a:pt x="153" y="8"/>
                    <a:pt x="160" y="13"/>
                    <a:pt x="166" y="19"/>
                  </a:cubicBezTo>
                  <a:cubicBezTo>
                    <a:pt x="172" y="26"/>
                    <a:pt x="177" y="33"/>
                    <a:pt x="180" y="41"/>
                  </a:cubicBezTo>
                  <a:cubicBezTo>
                    <a:pt x="184" y="49"/>
                    <a:pt x="185" y="57"/>
                    <a:pt x="185" y="66"/>
                  </a:cubicBezTo>
                  <a:cubicBezTo>
                    <a:pt x="185" y="75"/>
                    <a:pt x="184" y="83"/>
                    <a:pt x="180" y="91"/>
                  </a:cubicBezTo>
                  <a:cubicBezTo>
                    <a:pt x="177" y="100"/>
                    <a:pt x="172" y="107"/>
                    <a:pt x="166" y="113"/>
                  </a:cubicBezTo>
                  <a:cubicBezTo>
                    <a:pt x="160" y="119"/>
                    <a:pt x="153" y="124"/>
                    <a:pt x="145" y="127"/>
                  </a:cubicBezTo>
                  <a:cubicBezTo>
                    <a:pt x="136" y="131"/>
                    <a:pt x="128" y="132"/>
                    <a:pt x="119" y="132"/>
                  </a:cubicBezTo>
                  <a:cubicBezTo>
                    <a:pt x="110" y="132"/>
                    <a:pt x="102" y="131"/>
                    <a:pt x="94" y="127"/>
                  </a:cubicBezTo>
                  <a:cubicBezTo>
                    <a:pt x="86" y="124"/>
                    <a:pt x="79" y="119"/>
                    <a:pt x="72" y="113"/>
                  </a:cubicBezTo>
                  <a:cubicBezTo>
                    <a:pt x="66" y="107"/>
                    <a:pt x="61" y="100"/>
                    <a:pt x="58" y="91"/>
                  </a:cubicBezTo>
                  <a:cubicBezTo>
                    <a:pt x="55" y="83"/>
                    <a:pt x="53" y="75"/>
                    <a:pt x="53" y="66"/>
                  </a:cubicBezTo>
                  <a:cubicBezTo>
                    <a:pt x="53" y="57"/>
                    <a:pt x="55" y="49"/>
                    <a:pt x="58" y="41"/>
                  </a:cubicBezTo>
                  <a:cubicBezTo>
                    <a:pt x="61" y="33"/>
                    <a:pt x="66" y="26"/>
                    <a:pt x="72" y="19"/>
                  </a:cubicBezTo>
                  <a:cubicBezTo>
                    <a:pt x="79" y="13"/>
                    <a:pt x="86" y="8"/>
                    <a:pt x="94" y="5"/>
                  </a:cubicBezTo>
                  <a:cubicBezTo>
                    <a:pt x="102" y="2"/>
                    <a:pt x="110" y="0"/>
                    <a:pt x="119" y="0"/>
                  </a:cubicBezTo>
                  <a:moveTo>
                    <a:pt x="424" y="0"/>
                  </a:moveTo>
                  <a:cubicBezTo>
                    <a:pt x="433" y="0"/>
                    <a:pt x="442" y="2"/>
                    <a:pt x="450" y="5"/>
                  </a:cubicBezTo>
                  <a:cubicBezTo>
                    <a:pt x="458" y="8"/>
                    <a:pt x="465" y="13"/>
                    <a:pt x="471" y="19"/>
                  </a:cubicBezTo>
                  <a:cubicBezTo>
                    <a:pt x="477" y="26"/>
                    <a:pt x="482" y="33"/>
                    <a:pt x="486" y="41"/>
                  </a:cubicBezTo>
                  <a:cubicBezTo>
                    <a:pt x="489" y="49"/>
                    <a:pt x="491" y="57"/>
                    <a:pt x="491" y="66"/>
                  </a:cubicBezTo>
                  <a:cubicBezTo>
                    <a:pt x="491" y="75"/>
                    <a:pt x="489" y="83"/>
                    <a:pt x="486" y="91"/>
                  </a:cubicBezTo>
                  <a:cubicBezTo>
                    <a:pt x="482" y="100"/>
                    <a:pt x="477" y="107"/>
                    <a:pt x="471" y="113"/>
                  </a:cubicBezTo>
                  <a:cubicBezTo>
                    <a:pt x="465" y="119"/>
                    <a:pt x="458" y="124"/>
                    <a:pt x="450" y="127"/>
                  </a:cubicBezTo>
                  <a:cubicBezTo>
                    <a:pt x="442" y="131"/>
                    <a:pt x="433" y="132"/>
                    <a:pt x="424" y="132"/>
                  </a:cubicBezTo>
                  <a:cubicBezTo>
                    <a:pt x="416" y="132"/>
                    <a:pt x="407" y="131"/>
                    <a:pt x="399" y="127"/>
                  </a:cubicBezTo>
                  <a:cubicBezTo>
                    <a:pt x="391" y="124"/>
                    <a:pt x="384" y="119"/>
                    <a:pt x="378" y="113"/>
                  </a:cubicBezTo>
                  <a:cubicBezTo>
                    <a:pt x="372" y="107"/>
                    <a:pt x="367" y="100"/>
                    <a:pt x="362" y="91"/>
                  </a:cubicBezTo>
                  <a:cubicBezTo>
                    <a:pt x="359" y="83"/>
                    <a:pt x="357" y="75"/>
                    <a:pt x="357" y="66"/>
                  </a:cubicBezTo>
                  <a:cubicBezTo>
                    <a:pt x="357" y="57"/>
                    <a:pt x="359" y="49"/>
                    <a:pt x="362" y="41"/>
                  </a:cubicBezTo>
                  <a:cubicBezTo>
                    <a:pt x="367" y="33"/>
                    <a:pt x="372" y="26"/>
                    <a:pt x="378" y="19"/>
                  </a:cubicBezTo>
                  <a:cubicBezTo>
                    <a:pt x="384" y="13"/>
                    <a:pt x="391" y="8"/>
                    <a:pt x="399" y="5"/>
                  </a:cubicBezTo>
                  <a:cubicBezTo>
                    <a:pt x="407" y="2"/>
                    <a:pt x="416" y="0"/>
                    <a:pt x="424" y="0"/>
                  </a:cubicBezTo>
                  <a:moveTo>
                    <a:pt x="0" y="247"/>
                  </a:moveTo>
                  <a:cubicBezTo>
                    <a:pt x="0" y="198"/>
                    <a:pt x="40" y="159"/>
                    <a:pt x="88" y="159"/>
                  </a:cubicBezTo>
                  <a:lnTo>
                    <a:pt x="124" y="159"/>
                  </a:lnTo>
                  <a:cubicBezTo>
                    <a:pt x="137" y="159"/>
                    <a:pt x="149" y="162"/>
                    <a:pt x="161" y="167"/>
                  </a:cubicBezTo>
                  <a:cubicBezTo>
                    <a:pt x="159" y="173"/>
                    <a:pt x="159" y="179"/>
                    <a:pt x="159" y="185"/>
                  </a:cubicBezTo>
                  <a:cubicBezTo>
                    <a:pt x="159" y="217"/>
                    <a:pt x="173" y="245"/>
                    <a:pt x="195" y="265"/>
                  </a:cubicBezTo>
                  <a:lnTo>
                    <a:pt x="194" y="265"/>
                  </a:lnTo>
                  <a:lnTo>
                    <a:pt x="18" y="265"/>
                  </a:lnTo>
                  <a:cubicBezTo>
                    <a:pt x="8" y="265"/>
                    <a:pt x="0" y="257"/>
                    <a:pt x="0" y="247"/>
                  </a:cubicBezTo>
                  <a:moveTo>
                    <a:pt x="335" y="265"/>
                  </a:moveTo>
                  <a:cubicBezTo>
                    <a:pt x="357" y="245"/>
                    <a:pt x="371" y="217"/>
                    <a:pt x="371" y="185"/>
                  </a:cubicBezTo>
                  <a:cubicBezTo>
                    <a:pt x="371" y="179"/>
                    <a:pt x="371" y="173"/>
                    <a:pt x="370" y="167"/>
                  </a:cubicBezTo>
                  <a:cubicBezTo>
                    <a:pt x="381" y="162"/>
                    <a:pt x="394" y="159"/>
                    <a:pt x="407" y="159"/>
                  </a:cubicBezTo>
                  <a:lnTo>
                    <a:pt x="442" y="159"/>
                  </a:lnTo>
                  <a:cubicBezTo>
                    <a:pt x="491" y="159"/>
                    <a:pt x="530" y="198"/>
                    <a:pt x="530" y="247"/>
                  </a:cubicBezTo>
                  <a:cubicBezTo>
                    <a:pt x="530" y="257"/>
                    <a:pt x="522" y="265"/>
                    <a:pt x="513" y="265"/>
                  </a:cubicBezTo>
                  <a:lnTo>
                    <a:pt x="335" y="265"/>
                  </a:lnTo>
                  <a:moveTo>
                    <a:pt x="185" y="185"/>
                  </a:moveTo>
                  <a:cubicBezTo>
                    <a:pt x="185" y="175"/>
                    <a:pt x="187" y="165"/>
                    <a:pt x="191" y="155"/>
                  </a:cubicBezTo>
                  <a:cubicBezTo>
                    <a:pt x="195" y="145"/>
                    <a:pt x="201" y="137"/>
                    <a:pt x="209" y="129"/>
                  </a:cubicBezTo>
                  <a:cubicBezTo>
                    <a:pt x="216" y="122"/>
                    <a:pt x="225" y="116"/>
                    <a:pt x="234" y="112"/>
                  </a:cubicBezTo>
                  <a:cubicBezTo>
                    <a:pt x="244" y="108"/>
                    <a:pt x="254" y="106"/>
                    <a:pt x="265" y="106"/>
                  </a:cubicBezTo>
                  <a:cubicBezTo>
                    <a:pt x="275" y="106"/>
                    <a:pt x="285" y="108"/>
                    <a:pt x="295" y="112"/>
                  </a:cubicBezTo>
                  <a:cubicBezTo>
                    <a:pt x="305" y="116"/>
                    <a:pt x="313" y="122"/>
                    <a:pt x="321" y="129"/>
                  </a:cubicBezTo>
                  <a:cubicBezTo>
                    <a:pt x="328" y="137"/>
                    <a:pt x="334" y="145"/>
                    <a:pt x="338" y="155"/>
                  </a:cubicBezTo>
                  <a:cubicBezTo>
                    <a:pt x="342" y="165"/>
                    <a:pt x="344" y="175"/>
                    <a:pt x="344" y="185"/>
                  </a:cubicBezTo>
                  <a:cubicBezTo>
                    <a:pt x="344" y="196"/>
                    <a:pt x="342" y="206"/>
                    <a:pt x="338" y="216"/>
                  </a:cubicBezTo>
                  <a:cubicBezTo>
                    <a:pt x="334" y="225"/>
                    <a:pt x="328" y="234"/>
                    <a:pt x="321" y="241"/>
                  </a:cubicBezTo>
                  <a:cubicBezTo>
                    <a:pt x="313" y="249"/>
                    <a:pt x="305" y="255"/>
                    <a:pt x="295" y="259"/>
                  </a:cubicBezTo>
                  <a:cubicBezTo>
                    <a:pt x="285" y="263"/>
                    <a:pt x="275" y="265"/>
                    <a:pt x="265" y="265"/>
                  </a:cubicBezTo>
                  <a:cubicBezTo>
                    <a:pt x="254" y="265"/>
                    <a:pt x="244" y="263"/>
                    <a:pt x="234" y="259"/>
                  </a:cubicBezTo>
                  <a:cubicBezTo>
                    <a:pt x="225" y="255"/>
                    <a:pt x="216" y="249"/>
                    <a:pt x="209" y="241"/>
                  </a:cubicBezTo>
                  <a:cubicBezTo>
                    <a:pt x="201" y="234"/>
                    <a:pt x="195" y="225"/>
                    <a:pt x="191" y="216"/>
                  </a:cubicBezTo>
                  <a:cubicBezTo>
                    <a:pt x="187" y="206"/>
                    <a:pt x="185" y="196"/>
                    <a:pt x="185" y="185"/>
                  </a:cubicBezTo>
                  <a:moveTo>
                    <a:pt x="106" y="402"/>
                  </a:moveTo>
                  <a:cubicBezTo>
                    <a:pt x="106" y="341"/>
                    <a:pt x="155" y="291"/>
                    <a:pt x="216" y="291"/>
                  </a:cubicBezTo>
                  <a:lnTo>
                    <a:pt x="313" y="291"/>
                  </a:lnTo>
                  <a:cubicBezTo>
                    <a:pt x="375" y="291"/>
                    <a:pt x="424" y="341"/>
                    <a:pt x="424" y="402"/>
                  </a:cubicBezTo>
                  <a:cubicBezTo>
                    <a:pt x="424" y="414"/>
                    <a:pt x="415" y="424"/>
                    <a:pt x="402" y="424"/>
                  </a:cubicBezTo>
                  <a:lnTo>
                    <a:pt x="128" y="424"/>
                  </a:lnTo>
                  <a:cubicBezTo>
                    <a:pt x="116" y="424"/>
                    <a:pt x="106" y="414"/>
                    <a:pt x="106" y="402"/>
                  </a:cubicBezTo>
                  <a:close/>
                </a:path>
              </a:pathLst>
            </a:custGeom>
            <a:solidFill>
              <a:srgbClr val="FBBF24"/>
            </a:solidFill>
            <a:ln w="0">
              <a:noFill/>
            </a:ln>
          </p:spPr>
          <p:txBody>
            <a:bodyPr lIns="0" tIns="0" rIns="0" bIns="0" anchor="t">
              <a:noAutofit/>
            </a:bodyPr>
            <a:lstStyle/>
            <a:p>
              <a:endParaRPr lang="en-US" sz="800" b="0" u="none" strike="noStrike">
                <a:solidFill>
                  <a:srgbClr val="000000"/>
                </a:solidFill>
                <a:effectLst/>
                <a:uFillTx/>
                <a:latin typeface="Times New Roman" panose="02020603050405020304"/>
              </a:endParaRPr>
            </a:p>
          </p:txBody>
        </p:sp>
        <p:sp>
          <p:nvSpPr>
            <p:cNvPr id="394" name="文本框 393"/>
            <p:cNvSpPr txBox="1"/>
            <p:nvPr/>
          </p:nvSpPr>
          <p:spPr>
            <a:xfrm>
              <a:off x="10297" y="7000"/>
              <a:ext cx="7568" cy="720"/>
            </a:xfrm>
            <a:prstGeom prst="rect">
              <a:avLst/>
            </a:prstGeom>
            <a:noFill/>
            <a:ln w="0">
              <a:noFill/>
            </a:ln>
          </p:spPr>
          <p:txBody>
            <a:bodyPr wrap="square" lIns="0" tIns="0" rIns="0" bIns="0" anchor="t">
              <a:spAutoFit/>
            </a:bodyPr>
            <a:lstStyle/>
            <a:p>
              <a:r>
                <a:rPr lang="zh-CN" sz="800" b="0" i="0" u="none" strike="noStrike" dirty="0">
                  <a:solidFill>
                    <a:srgbClr val="D1D5DB"/>
                  </a:solidFill>
                  <a:effectLst/>
                  <a:uFillTx/>
                  <a:latin typeface="Noto Sans SC" panose="020B0200000000000000" charset="-122"/>
                  <a:ea typeface="Noto Sans SC" panose="020B0200000000000000" charset="-122"/>
                </a:rPr>
                <a:t>为科技政策制定提供参考</a:t>
              </a:r>
              <a:r>
                <a:rPr lang="zh-CN" altLang="en-US" sz="800" b="0" i="0" u="none" strike="noStrike" dirty="0">
                  <a:solidFill>
                    <a:srgbClr val="D1D5DB"/>
                  </a:solidFill>
                  <a:effectLst/>
                  <a:uFillTx/>
                  <a:latin typeface="Noto Sans SC" panose="020B0200000000000000" charset="-122"/>
                  <a:ea typeface="Noto Sans SC" panose="020B0200000000000000" charset="-122"/>
                </a:rPr>
                <a:t>（如设立 “女性科研情感支持计划”“跨学科协作平台”）</a:t>
              </a:r>
              <a:endParaRPr lang="en-US" sz="800" b="0" u="none" strike="noStrike" dirty="0">
                <a:solidFill>
                  <a:srgbClr val="000000"/>
                </a:solidFill>
                <a:effectLst/>
                <a:uFillTx/>
                <a:latin typeface="Times New Roman" panose="02020603050405020304"/>
              </a:endParaRPr>
            </a:p>
          </p:txBody>
        </p:sp>
        <p:sp>
          <p:nvSpPr>
            <p:cNvPr id="396" name="文本框 395"/>
            <p:cNvSpPr txBox="1"/>
            <p:nvPr/>
          </p:nvSpPr>
          <p:spPr>
            <a:xfrm>
              <a:off x="10356" y="8492"/>
              <a:ext cx="7450" cy="720"/>
            </a:xfrm>
            <a:prstGeom prst="rect">
              <a:avLst/>
            </a:prstGeom>
            <a:noFill/>
            <a:ln w="0">
              <a:noFill/>
            </a:ln>
          </p:spPr>
          <p:txBody>
            <a:bodyPr wrap="square" lIns="0" tIns="0" rIns="0" bIns="0" anchor="t">
              <a:spAutoFit/>
            </a:bodyPr>
            <a:lstStyle/>
            <a:p>
              <a:r>
                <a:rPr lang="zh-CN" sz="800" b="0" i="0" u="none" strike="noStrike" dirty="0">
                  <a:solidFill>
                    <a:srgbClr val="D1D5DB"/>
                  </a:solidFill>
                  <a:effectLst/>
                  <a:uFillTx/>
                  <a:latin typeface="Noto Sans SC" panose="020B0200000000000000" charset="-122"/>
                  <a:ea typeface="Noto Sans SC" panose="020B0200000000000000" charset="-122"/>
                </a:rPr>
                <a:t>助力女性科技人才成⻓</a:t>
              </a:r>
              <a:r>
                <a:rPr lang="zh-CN" altLang="en-US" sz="800" b="0" i="0" u="none" strike="noStrike" dirty="0">
                  <a:solidFill>
                    <a:srgbClr val="D1D5DB"/>
                  </a:solidFill>
                  <a:effectLst/>
                  <a:uFillTx/>
                  <a:latin typeface="Noto Sans SC" panose="020B0200000000000000" charset="-122"/>
                  <a:ea typeface="Noto Sans SC" panose="020B0200000000000000" charset="-122"/>
                </a:rPr>
                <a:t>（明确 “情感韧性 </a:t>
              </a:r>
              <a:r>
                <a:rPr lang="en-US" altLang="zh-CN" sz="800" b="0" i="0" u="none" strike="noStrike" dirty="0">
                  <a:solidFill>
                    <a:srgbClr val="D1D5DB"/>
                  </a:solidFill>
                  <a:effectLst/>
                  <a:uFillTx/>
                  <a:latin typeface="Noto Sans SC" panose="020B0200000000000000" charset="-122"/>
                  <a:ea typeface="Noto Sans SC" panose="020B0200000000000000" charset="-122"/>
                </a:rPr>
                <a:t>+ </a:t>
              </a:r>
              <a:r>
                <a:rPr lang="zh-CN" altLang="en-US" sz="800" b="0" i="0" u="none" strike="noStrike" dirty="0">
                  <a:solidFill>
                    <a:srgbClr val="D1D5DB"/>
                  </a:solidFill>
                  <a:effectLst/>
                  <a:uFillTx/>
                  <a:latin typeface="Noto Sans SC" panose="020B0200000000000000" charset="-122"/>
                  <a:ea typeface="Noto Sans SC" panose="020B0200000000000000" charset="-122"/>
                </a:rPr>
                <a:t>人际支持” 是关键成长要素，</a:t>
              </a:r>
              <a:r>
                <a:rPr lang="zh-CN" altLang="en-US" sz="800" dirty="0">
                  <a:solidFill>
                    <a:srgbClr val="D1D5DB"/>
                  </a:solidFill>
                  <a:latin typeface="Noto Sans SC" panose="020B0200000000000000" charset="-122"/>
                  <a:ea typeface="Noto Sans SC" panose="020B0200000000000000" charset="-122"/>
                </a:rPr>
                <a:t>实现</a:t>
              </a:r>
              <a:r>
                <a:rPr lang="en-US" altLang="zh-CN" sz="800" b="0" i="0" u="none" strike="noStrike" dirty="0">
                  <a:solidFill>
                    <a:srgbClr val="D1D5DB"/>
                  </a:solidFill>
                  <a:effectLst/>
                  <a:uFillTx/>
                  <a:latin typeface="Noto Sans SC" panose="020B0200000000000000" charset="-122"/>
                  <a:ea typeface="Noto Sans SC" panose="020B0200000000000000" charset="-122"/>
                </a:rPr>
                <a:t>“</a:t>
              </a:r>
              <a:r>
                <a:rPr lang="zh-CN" altLang="en-US" sz="800" b="0" i="0" u="none" strike="noStrike" dirty="0">
                  <a:solidFill>
                    <a:srgbClr val="D1D5DB"/>
                  </a:solidFill>
                  <a:effectLst/>
                  <a:uFillTx/>
                  <a:latin typeface="Noto Sans SC" panose="020B0200000000000000" charset="-122"/>
                  <a:ea typeface="Noto Sans SC" panose="020B0200000000000000" charset="-122"/>
                </a:rPr>
                <a:t>促进性别平等与科学人才培养” 的最终目标）</a:t>
              </a:r>
              <a:endParaRPr lang="en-US" sz="800" b="0" u="none" strike="noStrike" dirty="0">
                <a:solidFill>
                  <a:srgbClr val="000000"/>
                </a:solidFill>
                <a:effectLst/>
                <a:uFillTx/>
                <a:latin typeface="Times New Roman" panose="02020603050405020304"/>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70844"/>
            <a:ext cx="9144000" cy="2376264"/>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1"/>
          <p:cNvSpPr txBox="1"/>
          <p:nvPr/>
        </p:nvSpPr>
        <p:spPr>
          <a:xfrm>
            <a:off x="1547664" y="1635646"/>
            <a:ext cx="6768546" cy="923330"/>
          </a:xfrm>
          <a:prstGeom prst="rect">
            <a:avLst/>
          </a:prstGeom>
          <a:noFill/>
        </p:spPr>
        <p:txBody>
          <a:bodyPr wrap="squar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谢谢聆听，请您指导</a:t>
            </a:r>
          </a:p>
        </p:txBody>
      </p:sp>
      <p:grpSp>
        <p:nvGrpSpPr>
          <p:cNvPr id="9" name="组合 8"/>
          <p:cNvGrpSpPr/>
          <p:nvPr/>
        </p:nvGrpSpPr>
        <p:grpSpPr>
          <a:xfrm>
            <a:off x="5033645" y="2737485"/>
            <a:ext cx="4257040" cy="231140"/>
            <a:chOff x="1738" y="8101"/>
            <a:chExt cx="6704" cy="364"/>
          </a:xfrm>
        </p:grpSpPr>
        <p:sp>
          <p:nvSpPr>
            <p:cNvPr id="2" name="文本框 1"/>
            <p:cNvSpPr txBox="1"/>
            <p:nvPr/>
          </p:nvSpPr>
          <p:spPr>
            <a:xfrm>
              <a:off x="1738" y="8101"/>
              <a:ext cx="1515" cy="364"/>
            </a:xfrm>
            <a:prstGeom prst="rect">
              <a:avLst/>
            </a:prstGeom>
            <a:noFill/>
            <a:ln w="0">
              <a:noFill/>
            </a:ln>
          </p:spPr>
          <p:txBody>
            <a:bodyPr wrap="none" lIns="0" tIns="0" rIns="0" bIns="0" anchor="t">
              <a:spAutoFit/>
            </a:bodyPr>
            <a:lstStyle/>
            <a:p>
              <a:r>
                <a:rPr lang="zh-CN" altLang="en-US" sz="1500" dirty="0">
                  <a:solidFill>
                    <a:srgbClr val="A855F7"/>
                  </a:solidFill>
                  <a:latin typeface="Noto Sans SC" panose="020B0200000000000000" charset="-122"/>
                  <a:ea typeface="Noto Sans SC" panose="020B0200000000000000" charset="-122"/>
                </a:rPr>
                <a:t>小组成员</a:t>
              </a:r>
              <a:r>
                <a:rPr lang="zh-CN" sz="1500" b="0" i="0" u="none" strike="noStrike" dirty="0">
                  <a:solidFill>
                    <a:srgbClr val="A855F7"/>
                  </a:solidFill>
                  <a:effectLst/>
                  <a:uFillTx/>
                  <a:latin typeface="Noto Sans SC" panose="020B0200000000000000" charset="-122"/>
                  <a:ea typeface="Noto Sans SC" panose="020B0200000000000000" charset="-122"/>
                </a:rPr>
                <a:t>：</a:t>
              </a:r>
              <a:endParaRPr lang="en-US" sz="1500" b="0" u="none" strike="noStrike" dirty="0">
                <a:solidFill>
                  <a:srgbClr val="000000"/>
                </a:solidFill>
                <a:effectLst/>
                <a:uFillTx/>
                <a:latin typeface="Times New Roman" panose="02020603050405020304"/>
              </a:endParaRPr>
            </a:p>
          </p:txBody>
        </p:sp>
        <p:sp>
          <p:nvSpPr>
            <p:cNvPr id="6" name="文本框 5"/>
            <p:cNvSpPr txBox="1"/>
            <p:nvPr/>
          </p:nvSpPr>
          <p:spPr>
            <a:xfrm>
              <a:off x="3252" y="8101"/>
              <a:ext cx="5190" cy="363"/>
            </a:xfrm>
            <a:prstGeom prst="rect">
              <a:avLst/>
            </a:prstGeom>
            <a:noFill/>
            <a:ln w="0">
              <a:noFill/>
            </a:ln>
          </p:spPr>
          <p:txBody>
            <a:bodyPr wrap="square" lIns="0" tIns="0" rIns="0" bIns="0" anchor="t">
              <a:spAutoFit/>
            </a:bodyPr>
            <a:lstStyle/>
            <a:p>
              <a:pPr algn="l"/>
              <a:r>
                <a:rPr lang="en-US" altLang="zh-CN" sz="1500" b="0" i="0" u="none" strike="noStrike" dirty="0">
                  <a:solidFill>
                    <a:srgbClr val="D1D5DB"/>
                  </a:solidFill>
                  <a:effectLst/>
                  <a:uFillTx/>
                  <a:latin typeface="Noto Sans SC" panose="020B0200000000000000" charset="-122"/>
                  <a:ea typeface="Noto Sans SC" panose="020B0200000000000000" charset="-122"/>
                </a:rPr>
                <a:t> </a:t>
              </a:r>
              <a:r>
                <a:rPr lang="zh-CN" altLang="en-US" sz="1500" dirty="0">
                  <a:solidFill>
                    <a:srgbClr val="D1D5DB"/>
                  </a:solidFill>
                  <a:effectLst/>
                  <a:uFillTx/>
                  <a:latin typeface="Noto Sans SC" panose="020B0200000000000000" charset="-122"/>
                  <a:ea typeface="Noto Sans SC" panose="020B0200000000000000" charset="-122"/>
                  <a:sym typeface="+mn-ea"/>
                </a:rPr>
                <a:t>于景琪</a:t>
              </a:r>
              <a:r>
                <a:rPr lang="en-US" altLang="zh-CN" sz="1500" dirty="0">
                  <a:solidFill>
                    <a:srgbClr val="D1D5DB"/>
                  </a:solidFill>
                  <a:effectLst/>
                  <a:uFillTx/>
                  <a:latin typeface="Noto Sans SC" panose="020B0200000000000000" charset="-122"/>
                  <a:ea typeface="Noto Sans SC" panose="020B0200000000000000" charset="-122"/>
                  <a:sym typeface="+mn-ea"/>
                </a:rPr>
                <a:t> </a:t>
              </a:r>
              <a:r>
                <a:rPr lang="zh-CN" altLang="en-US" sz="1500" b="0" i="0" u="none" strike="noStrike" dirty="0">
                  <a:solidFill>
                    <a:srgbClr val="D1D5DB"/>
                  </a:solidFill>
                  <a:effectLst/>
                  <a:uFillTx/>
                  <a:latin typeface="Noto Sans SC" panose="020B0200000000000000" charset="-122"/>
                  <a:ea typeface="Noto Sans SC" panose="020B0200000000000000" charset="-122"/>
                </a:rPr>
                <a:t>韦霖杰 王善义 魏述桓 </a:t>
              </a:r>
              <a:endParaRPr lang="en-US" sz="1500" b="0" u="none" strike="noStrike" dirty="0">
                <a:solidFill>
                  <a:srgbClr val="000000"/>
                </a:solidFill>
                <a:effectLst/>
                <a:uFillTx/>
                <a:latin typeface="Times New Roman" panose="02020603050405020304"/>
              </a:endParaRPr>
            </a:p>
          </p:txBody>
        </p:sp>
      </p:grpSp>
      <p:grpSp>
        <p:nvGrpSpPr>
          <p:cNvPr id="10" name="组合 9"/>
          <p:cNvGrpSpPr/>
          <p:nvPr/>
        </p:nvGrpSpPr>
        <p:grpSpPr>
          <a:xfrm>
            <a:off x="5033645" y="3220085"/>
            <a:ext cx="1962150" cy="236220"/>
            <a:chOff x="13728" y="8092"/>
            <a:chExt cx="3090" cy="372"/>
          </a:xfrm>
        </p:grpSpPr>
        <p:sp>
          <p:nvSpPr>
            <p:cNvPr id="7" name="文本框 6"/>
            <p:cNvSpPr txBox="1"/>
            <p:nvPr/>
          </p:nvSpPr>
          <p:spPr>
            <a:xfrm>
              <a:off x="13728" y="8101"/>
              <a:ext cx="1541" cy="363"/>
            </a:xfrm>
            <a:prstGeom prst="rect">
              <a:avLst/>
            </a:prstGeom>
            <a:noFill/>
            <a:ln w="0">
              <a:noFill/>
            </a:ln>
          </p:spPr>
          <p:txBody>
            <a:bodyPr wrap="square" lIns="0" tIns="0" rIns="0" bIns="0" anchor="t">
              <a:spAutoFit/>
            </a:bodyPr>
            <a:lstStyle/>
            <a:p>
              <a:r>
                <a:rPr lang="zh-CN" sz="1500" b="0" i="0" u="none" strike="noStrike" dirty="0">
                  <a:solidFill>
                    <a:srgbClr val="A855F7"/>
                  </a:solidFill>
                  <a:effectLst/>
                  <a:uFillTx/>
                  <a:latin typeface="Noto Sans SC" panose="020B0200000000000000" charset="-122"/>
                  <a:ea typeface="Noto Sans SC" panose="020B0200000000000000" charset="-122"/>
                </a:rPr>
                <a:t>汇报日期：</a:t>
              </a:r>
              <a:endParaRPr lang="en-US" sz="1500" b="0" u="none" strike="noStrike" dirty="0">
                <a:solidFill>
                  <a:srgbClr val="000000"/>
                </a:solidFill>
                <a:effectLst/>
                <a:uFillTx/>
                <a:latin typeface="Times New Roman" panose="02020603050405020304"/>
              </a:endParaRPr>
            </a:p>
          </p:txBody>
        </p:sp>
        <p:sp>
          <p:nvSpPr>
            <p:cNvPr id="8" name="文本框 7"/>
            <p:cNvSpPr txBox="1"/>
            <p:nvPr/>
          </p:nvSpPr>
          <p:spPr>
            <a:xfrm>
              <a:off x="15228" y="8099"/>
              <a:ext cx="694" cy="363"/>
            </a:xfrm>
            <a:prstGeom prst="rect">
              <a:avLst/>
            </a:prstGeom>
            <a:noFill/>
            <a:ln w="0">
              <a:noFill/>
            </a:ln>
          </p:spPr>
          <p:txBody>
            <a:bodyPr wrap="square" lIns="0" tIns="0" rIns="0" bIns="0" anchor="t">
              <a:spAutoFit/>
            </a:bodyPr>
            <a:lstStyle/>
            <a:p>
              <a:r>
                <a:rPr lang="en-US" sz="1500" b="0" i="0" u="none" strike="noStrike">
                  <a:solidFill>
                    <a:srgbClr val="D1D5DB"/>
                  </a:solidFill>
                  <a:effectLst/>
                  <a:uFillTx/>
                  <a:latin typeface="Noto Sans SC" panose="020B0200000000000000" charset="-122"/>
                  <a:ea typeface="Noto Sans SC" panose="020B0200000000000000" charset="-122"/>
                </a:rPr>
                <a:t>2025</a:t>
              </a:r>
              <a:endParaRPr lang="en-US" sz="1500" b="0" u="none" strike="noStrike">
                <a:solidFill>
                  <a:srgbClr val="000000"/>
                </a:solidFill>
                <a:effectLst/>
                <a:uFillTx/>
                <a:latin typeface="Times New Roman" panose="02020603050405020304"/>
              </a:endParaRPr>
            </a:p>
          </p:txBody>
        </p:sp>
        <p:sp>
          <p:nvSpPr>
            <p:cNvPr id="11" name="文本框 10"/>
            <p:cNvSpPr txBox="1"/>
            <p:nvPr/>
          </p:nvSpPr>
          <p:spPr>
            <a:xfrm>
              <a:off x="15896" y="8092"/>
              <a:ext cx="319" cy="363"/>
            </a:xfrm>
            <a:prstGeom prst="rect">
              <a:avLst/>
            </a:prstGeom>
            <a:noFill/>
            <a:ln w="0">
              <a:noFill/>
            </a:ln>
          </p:spPr>
          <p:txBody>
            <a:bodyPr wrap="square" lIns="0" tIns="0" rIns="0" bIns="0" anchor="t">
              <a:spAutoFit/>
            </a:bodyPr>
            <a:lstStyle/>
            <a:p>
              <a:r>
                <a:rPr lang="zh-CN" sz="1500" b="0" i="0" u="none" strike="noStrike">
                  <a:solidFill>
                    <a:srgbClr val="D1D5DB"/>
                  </a:solidFill>
                  <a:effectLst/>
                  <a:uFillTx/>
                  <a:latin typeface="Noto Sans SC" panose="020B0200000000000000" charset="-122"/>
                  <a:ea typeface="Noto Sans SC" panose="020B0200000000000000" charset="-122"/>
                </a:rPr>
                <a:t>年</a:t>
              </a:r>
              <a:endParaRPr lang="en-US" sz="1500" b="0" u="none" strike="noStrike">
                <a:solidFill>
                  <a:srgbClr val="000000"/>
                </a:solidFill>
                <a:effectLst/>
                <a:uFillTx/>
                <a:latin typeface="Times New Roman" panose="02020603050405020304"/>
              </a:endParaRPr>
            </a:p>
          </p:txBody>
        </p:sp>
        <p:sp>
          <p:nvSpPr>
            <p:cNvPr id="12" name="文本框 11"/>
            <p:cNvSpPr txBox="1"/>
            <p:nvPr/>
          </p:nvSpPr>
          <p:spPr>
            <a:xfrm>
              <a:off x="16195" y="8099"/>
              <a:ext cx="347" cy="363"/>
            </a:xfrm>
            <a:prstGeom prst="rect">
              <a:avLst/>
            </a:prstGeom>
            <a:noFill/>
            <a:ln w="0">
              <a:noFill/>
            </a:ln>
          </p:spPr>
          <p:txBody>
            <a:bodyPr wrap="square" lIns="0" tIns="0" rIns="0" bIns="0" anchor="t">
              <a:spAutoFit/>
            </a:bodyPr>
            <a:lstStyle/>
            <a:p>
              <a:r>
                <a:rPr lang="en-US" sz="1500" b="0" i="0" u="none" strike="noStrike" dirty="0">
                  <a:solidFill>
                    <a:srgbClr val="D1D5DB"/>
                  </a:solidFill>
                  <a:effectLst/>
                  <a:uFillTx/>
                  <a:latin typeface="Noto Sans SC" panose="020B0200000000000000" charset="-122"/>
                  <a:ea typeface="Noto Sans SC" panose="020B0200000000000000" charset="-122"/>
                </a:rPr>
                <a:t>12</a:t>
              </a:r>
              <a:endParaRPr lang="en-US" sz="1500" b="0" u="none" strike="noStrike" dirty="0">
                <a:solidFill>
                  <a:srgbClr val="000000"/>
                </a:solidFill>
                <a:effectLst/>
                <a:uFillTx/>
                <a:latin typeface="Times New Roman" panose="02020603050405020304"/>
              </a:endParaRPr>
            </a:p>
          </p:txBody>
        </p:sp>
        <p:sp>
          <p:nvSpPr>
            <p:cNvPr id="13" name="文本框 12"/>
            <p:cNvSpPr txBox="1"/>
            <p:nvPr/>
          </p:nvSpPr>
          <p:spPr>
            <a:xfrm>
              <a:off x="16529" y="8092"/>
              <a:ext cx="289" cy="363"/>
            </a:xfrm>
            <a:prstGeom prst="rect">
              <a:avLst/>
            </a:prstGeom>
            <a:noFill/>
            <a:ln w="0">
              <a:noFill/>
            </a:ln>
          </p:spPr>
          <p:txBody>
            <a:bodyPr wrap="square" lIns="0" tIns="0" rIns="0" bIns="0" anchor="t">
              <a:spAutoFit/>
            </a:bodyPr>
            <a:lstStyle/>
            <a:p>
              <a:r>
                <a:rPr lang="zh-CN" sz="1500" b="0" u="none" strike="noStrike">
                  <a:solidFill>
                    <a:srgbClr val="D1D5DB"/>
                  </a:solidFill>
                  <a:effectLst/>
                  <a:uFillTx/>
                  <a:latin typeface="NotoSansCJKsc"/>
                  <a:ea typeface="NotoSansCJKsc"/>
                </a:rPr>
                <a:t>⽉</a:t>
              </a:r>
              <a:endParaRPr lang="en-US" sz="1500" b="0" u="none" strike="noStrike">
                <a:solidFill>
                  <a:srgbClr val="000000"/>
                </a:solidFill>
                <a:effectLst/>
                <a:uFillTx/>
                <a:latin typeface="Times New Roman" panose="02020603050405020304"/>
              </a:endParaRPr>
            </a:p>
          </p:txBody>
        </p:sp>
      </p:grpSp>
      <p:grpSp>
        <p:nvGrpSpPr>
          <p:cNvPr id="14" name="组合 13"/>
          <p:cNvGrpSpPr/>
          <p:nvPr/>
        </p:nvGrpSpPr>
        <p:grpSpPr>
          <a:xfrm>
            <a:off x="1619885" y="2737485"/>
            <a:ext cx="3352800" cy="663575"/>
            <a:chOff x="7314" y="6421"/>
            <a:chExt cx="5280" cy="1045"/>
          </a:xfrm>
        </p:grpSpPr>
        <p:sp>
          <p:nvSpPr>
            <p:cNvPr id="406" name="文本框 405"/>
            <p:cNvSpPr txBox="1"/>
            <p:nvPr/>
          </p:nvSpPr>
          <p:spPr>
            <a:xfrm>
              <a:off x="7314" y="6421"/>
              <a:ext cx="5280" cy="349"/>
            </a:xfrm>
            <a:prstGeom prst="rect">
              <a:avLst/>
            </a:prstGeom>
            <a:noFill/>
            <a:ln w="0">
              <a:noFill/>
            </a:ln>
          </p:spPr>
          <p:txBody>
            <a:bodyPr wrap="none" lIns="0" tIns="0" rIns="0" bIns="0" anchor="t">
              <a:spAutoFit/>
            </a:bodyPr>
            <a:lstStyle/>
            <a:p>
              <a:r>
                <a:rPr lang="zh-CN" sz="1500" b="0" i="0" u="none" strike="noStrike" dirty="0">
                  <a:solidFill>
                    <a:srgbClr val="D1D5DB"/>
                  </a:solidFill>
                  <a:effectLst/>
                  <a:uFillTx/>
                  <a:latin typeface="Noto Sans SC" panose="020B0200000000000000" charset="-122"/>
                  <a:ea typeface="Noto Sans SC" panose="020B0200000000000000" charset="-122"/>
                </a:rPr>
                <a:t>感谢参与数据收集与分析的团队成员</a:t>
              </a:r>
              <a:endParaRPr lang="en-US" sz="1500" b="0" u="none" strike="noStrike" dirty="0">
                <a:solidFill>
                  <a:srgbClr val="000000"/>
                </a:solidFill>
                <a:effectLst/>
                <a:uFillTx/>
                <a:latin typeface="Times New Roman" panose="02020603050405020304"/>
              </a:endParaRPr>
            </a:p>
          </p:txBody>
        </p:sp>
        <p:sp>
          <p:nvSpPr>
            <p:cNvPr id="408" name="文本框 407"/>
            <p:cNvSpPr txBox="1"/>
            <p:nvPr/>
          </p:nvSpPr>
          <p:spPr>
            <a:xfrm>
              <a:off x="8850" y="7117"/>
              <a:ext cx="1500" cy="349"/>
            </a:xfrm>
            <a:prstGeom prst="rect">
              <a:avLst/>
            </a:prstGeom>
            <a:noFill/>
            <a:ln w="0">
              <a:noFill/>
            </a:ln>
          </p:spPr>
          <p:txBody>
            <a:bodyPr wrap="none" lIns="0" tIns="0" rIns="0" bIns="0" anchor="t">
              <a:spAutoFit/>
            </a:bodyPr>
            <a:lstStyle/>
            <a:p>
              <a:r>
                <a:rPr lang="zh-CN" sz="1500" b="0" i="0" u="none" strike="noStrike">
                  <a:solidFill>
                    <a:srgbClr val="D1D5DB"/>
                  </a:solidFill>
                  <a:effectLst/>
                  <a:uFillTx/>
                  <a:latin typeface="Noto Sans SC" panose="020B0200000000000000" charset="-122"/>
                  <a:ea typeface="Noto Sans SC" panose="020B0200000000000000" charset="-122"/>
                </a:rPr>
                <a:t>感谢聆听！</a:t>
              </a:r>
              <a:endParaRPr lang="en-US" sz="1500" b="0" u="none" strike="noStrike">
                <a:solidFill>
                  <a:srgbClr val="000000"/>
                </a:solidFill>
                <a:effectLst/>
                <a:uFillTx/>
                <a:latin typeface="Times New Roman" panose="02020603050405020304"/>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0" y="7838"/>
            <a:ext cx="3131840" cy="5143500"/>
          </a:xfrm>
          <a:prstGeom prst="rect">
            <a:avLst/>
          </a:prstGeom>
          <a:solidFill>
            <a:srgbClr val="102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38"/>
          <p:cNvSpPr txBox="1"/>
          <p:nvPr/>
        </p:nvSpPr>
        <p:spPr>
          <a:xfrm>
            <a:off x="276803" y="2355270"/>
            <a:ext cx="2578185" cy="584775"/>
          </a:xfrm>
          <a:prstGeom prst="rect">
            <a:avLst/>
          </a:prstGeom>
          <a:noFill/>
        </p:spPr>
        <p:txBody>
          <a:bodyPr wrap="square" rtlCol="0">
            <a:spAutoFit/>
          </a:bodyPr>
          <a:lstStyle/>
          <a:p>
            <a:r>
              <a:rPr lang="en-US" altLang="zh-CN" sz="3200" b="1" dirty="0">
                <a:solidFill>
                  <a:schemeClr val="bg1">
                    <a:lumMod val="65000"/>
                  </a:schemeClr>
                </a:solidFill>
                <a:latin typeface="微软雅黑" panose="020B0503020204020204" pitchFamily="34" charset="-122"/>
                <a:ea typeface="微软雅黑" panose="020B0503020204020204" pitchFamily="34" charset="-122"/>
              </a:rPr>
              <a:t>CONTENTS</a:t>
            </a:r>
            <a:endParaRPr lang="zh-CN" altLang="en-US" sz="3200" b="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 name="文本框 11"/>
          <p:cNvSpPr txBox="1"/>
          <p:nvPr/>
        </p:nvSpPr>
        <p:spPr>
          <a:xfrm>
            <a:off x="781320" y="1296274"/>
            <a:ext cx="1569660" cy="923330"/>
          </a:xfrm>
          <a:prstGeom prst="rect">
            <a:avLst/>
          </a:prstGeom>
          <a:noFill/>
        </p:spPr>
        <p:txBody>
          <a:bodyPr wrap="non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目录</a:t>
            </a:r>
          </a:p>
        </p:txBody>
      </p:sp>
      <p:grpSp>
        <p:nvGrpSpPr>
          <p:cNvPr id="35" name="组合 34"/>
          <p:cNvGrpSpPr/>
          <p:nvPr>
            <p:custDataLst>
              <p:tags r:id="rId1"/>
            </p:custDataLst>
          </p:nvPr>
        </p:nvGrpSpPr>
        <p:grpSpPr>
          <a:xfrm>
            <a:off x="3782041" y="331419"/>
            <a:ext cx="619172" cy="706755"/>
            <a:chOff x="3618344" y="1947828"/>
            <a:chExt cx="555144" cy="633670"/>
          </a:xfrm>
        </p:grpSpPr>
        <p:sp>
          <p:nvSpPr>
            <p:cNvPr id="16" name="文本框 16"/>
            <p:cNvSpPr txBox="1"/>
            <p:nvPr>
              <p:custDataLst>
                <p:tags r:id="rId31"/>
              </p:custDataLst>
            </p:nvPr>
          </p:nvSpPr>
          <p:spPr>
            <a:xfrm>
              <a:off x="3618344" y="1947828"/>
              <a:ext cx="444352" cy="633670"/>
            </a:xfrm>
            <a:prstGeom prst="rect">
              <a:avLst/>
            </a:prstGeom>
            <a:noFill/>
          </p:spPr>
          <p:txBody>
            <a:bodyPr wrap="square" rtlCol="0">
              <a:spAutoFit/>
            </a:bodyPr>
            <a:lstStyle/>
            <a:p>
              <a:pPr algn="ctr"/>
              <a:r>
                <a:rPr lang="en-US" altLang="zh-CN" sz="4000" dirty="0">
                  <a:solidFill>
                    <a:schemeClr val="tx1"/>
                  </a:solidFill>
                  <a:latin typeface="微软雅黑" panose="020B0503020204020204" pitchFamily="34" charset="-122"/>
                  <a:ea typeface="微软雅黑" panose="020B0503020204020204" pitchFamily="34" charset="-122"/>
                </a:rPr>
                <a:t>1</a:t>
              </a:r>
            </a:p>
          </p:txBody>
        </p:sp>
        <p:cxnSp>
          <p:nvCxnSpPr>
            <p:cNvPr id="18" name="直接连接符 17"/>
            <p:cNvCxnSpPr/>
            <p:nvPr>
              <p:custDataLst>
                <p:tags r:id="rId32"/>
              </p:custDataLst>
            </p:nvPr>
          </p:nvCxnSpPr>
          <p:spPr>
            <a:xfrm flipH="1">
              <a:off x="3923928" y="2119776"/>
              <a:ext cx="249560" cy="45382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0" name="文本框 21"/>
          <p:cNvSpPr txBox="1"/>
          <p:nvPr>
            <p:custDataLst>
              <p:tags r:id="rId2"/>
            </p:custDataLst>
          </p:nvPr>
        </p:nvSpPr>
        <p:spPr>
          <a:xfrm>
            <a:off x="7278171" y="555737"/>
            <a:ext cx="1579062" cy="1014730"/>
          </a:xfrm>
          <a:prstGeom prst="rect">
            <a:avLst/>
          </a:prstGeom>
          <a:noFill/>
        </p:spPr>
        <p:txBody>
          <a:bodyPr wrap="square" rtlCol="0">
            <a:spAutoFit/>
          </a:bodyPr>
          <a:lstStyle/>
          <a:p>
            <a:pPr lvl="0" algn="l">
              <a:buClrTx/>
              <a:buSzTx/>
              <a:buFontTx/>
            </a:pPr>
            <a:r>
              <a:rPr lang="zh-CN" sz="2000" dirty="0">
                <a:solidFill>
                  <a:schemeClr val="tx1"/>
                </a:solidFill>
                <a:effectLst/>
                <a:uFillTx/>
                <a:latin typeface="微软雅黑" panose="020B0503020204020204" pitchFamily="34" charset="-122"/>
                <a:ea typeface="微软雅黑" panose="020B0503020204020204" pitchFamily="34" charset="-122"/>
                <a:sym typeface="+mn-ea"/>
              </a:rPr>
              <a:t>人际关系网络构建与核心图谱分析</a:t>
            </a:r>
            <a:endParaRPr lang="zh-CN" altLang="en-US" sz="2000" dirty="0">
              <a:solidFill>
                <a:schemeClr val="tx1"/>
              </a:solidFill>
              <a:effectLst/>
              <a:uFillTx/>
              <a:latin typeface="微软雅黑" panose="020B0503020204020204" pitchFamily="34" charset="-122"/>
              <a:ea typeface="微软雅黑" panose="020B0503020204020204" pitchFamily="34" charset="-122"/>
              <a:sym typeface="+mn-ea"/>
            </a:endParaRPr>
          </a:p>
        </p:txBody>
      </p:sp>
      <p:grpSp>
        <p:nvGrpSpPr>
          <p:cNvPr id="36" name="组合 35"/>
          <p:cNvGrpSpPr/>
          <p:nvPr>
            <p:custDataLst>
              <p:tags r:id="rId3"/>
            </p:custDataLst>
          </p:nvPr>
        </p:nvGrpSpPr>
        <p:grpSpPr>
          <a:xfrm>
            <a:off x="6679730" y="387532"/>
            <a:ext cx="633261" cy="706755"/>
            <a:chOff x="6148064" y="1988460"/>
            <a:chExt cx="567776" cy="633670"/>
          </a:xfrm>
        </p:grpSpPr>
        <p:sp>
          <p:nvSpPr>
            <p:cNvPr id="19" name="文本框 20"/>
            <p:cNvSpPr txBox="1"/>
            <p:nvPr>
              <p:custDataLst>
                <p:tags r:id="rId29"/>
              </p:custDataLst>
            </p:nvPr>
          </p:nvSpPr>
          <p:spPr>
            <a:xfrm>
              <a:off x="6148064" y="1988460"/>
              <a:ext cx="444352" cy="633670"/>
            </a:xfrm>
            <a:prstGeom prst="rect">
              <a:avLst/>
            </a:prstGeom>
            <a:noFill/>
          </p:spPr>
          <p:txBody>
            <a:bodyPr wrap="square" rtlCol="0">
              <a:spAutoFit/>
            </a:bodyPr>
            <a:lstStyle/>
            <a:p>
              <a:pPr algn="ctr"/>
              <a:r>
                <a:rPr lang="en-US" altLang="zh-CN" sz="4000" dirty="0">
                  <a:solidFill>
                    <a:schemeClr val="tx1"/>
                  </a:solidFill>
                  <a:latin typeface="微软雅黑" panose="020B0503020204020204" pitchFamily="34" charset="-122"/>
                  <a:ea typeface="微软雅黑" panose="020B0503020204020204" pitchFamily="34" charset="-122"/>
                </a:rPr>
                <a:t>5</a:t>
              </a:r>
            </a:p>
          </p:txBody>
        </p:sp>
        <p:cxnSp>
          <p:nvCxnSpPr>
            <p:cNvPr id="21" name="直接连接符 20"/>
            <p:cNvCxnSpPr/>
            <p:nvPr>
              <p:custDataLst>
                <p:tags r:id="rId30"/>
              </p:custDataLst>
            </p:nvPr>
          </p:nvCxnSpPr>
          <p:spPr>
            <a:xfrm flipH="1">
              <a:off x="6495114" y="2131807"/>
              <a:ext cx="220726" cy="466528"/>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3" name="文本框 24"/>
          <p:cNvSpPr txBox="1"/>
          <p:nvPr>
            <p:custDataLst>
              <p:tags r:id="rId4"/>
            </p:custDataLst>
          </p:nvPr>
        </p:nvSpPr>
        <p:spPr>
          <a:xfrm>
            <a:off x="4351655" y="1668145"/>
            <a:ext cx="1880235" cy="706755"/>
          </a:xfrm>
          <a:prstGeom prst="rect">
            <a:avLst/>
          </a:prstGeom>
          <a:noFill/>
        </p:spPr>
        <p:txBody>
          <a:bodyPr wrap="square" rtlCol="0">
            <a:spAutoFit/>
          </a:bodyPr>
          <a:lstStyle/>
          <a:p>
            <a:r>
              <a:rPr lang="zh-CN" sz="2000" dirty="0">
                <a:solidFill>
                  <a:schemeClr val="tx1"/>
                </a:solidFill>
                <a:effectLst/>
                <a:uFillTx/>
                <a:latin typeface="微软雅黑" panose="020B0503020204020204" pitchFamily="34" charset="-122"/>
                <a:ea typeface="微软雅黑" panose="020B0503020204020204" pitchFamily="34" charset="-122"/>
                <a:sym typeface="+mn-ea"/>
              </a:rPr>
              <a:t>数据基础与统计概览</a:t>
            </a:r>
            <a:endParaRPr lang="zh-CN" altLang="en-US" sz="2000" dirty="0">
              <a:solidFill>
                <a:schemeClr val="tx1"/>
              </a:solidFill>
              <a:effectLst/>
              <a:uFillTx/>
              <a:latin typeface="微软雅黑" panose="020B0503020204020204" pitchFamily="34" charset="-122"/>
              <a:ea typeface="微软雅黑" panose="020B0503020204020204" pitchFamily="34" charset="-122"/>
              <a:sym typeface="+mn-ea"/>
            </a:endParaRPr>
          </a:p>
        </p:txBody>
      </p:sp>
      <p:grpSp>
        <p:nvGrpSpPr>
          <p:cNvPr id="37" name="组合 36"/>
          <p:cNvGrpSpPr/>
          <p:nvPr>
            <p:custDataLst>
              <p:tags r:id="rId5"/>
            </p:custDataLst>
          </p:nvPr>
        </p:nvGrpSpPr>
        <p:grpSpPr>
          <a:xfrm>
            <a:off x="3828020" y="1536579"/>
            <a:ext cx="589174" cy="706755"/>
            <a:chOff x="3514455" y="2576069"/>
            <a:chExt cx="528248" cy="633670"/>
          </a:xfrm>
        </p:grpSpPr>
        <p:sp>
          <p:nvSpPr>
            <p:cNvPr id="22" name="文本框 23"/>
            <p:cNvSpPr txBox="1"/>
            <p:nvPr>
              <p:custDataLst>
                <p:tags r:id="rId27"/>
              </p:custDataLst>
            </p:nvPr>
          </p:nvSpPr>
          <p:spPr>
            <a:xfrm>
              <a:off x="3514455" y="2576069"/>
              <a:ext cx="444352" cy="633670"/>
            </a:xfrm>
            <a:prstGeom prst="rect">
              <a:avLst/>
            </a:prstGeom>
            <a:noFill/>
          </p:spPr>
          <p:txBody>
            <a:bodyPr wrap="square" rtlCol="0">
              <a:spAutoFit/>
            </a:bodyPr>
            <a:lstStyle/>
            <a:p>
              <a:pPr algn="ctr"/>
              <a:r>
                <a:rPr lang="en-US" altLang="zh-CN" sz="4000" dirty="0">
                  <a:solidFill>
                    <a:schemeClr val="tx1"/>
                  </a:solidFill>
                  <a:latin typeface="微软雅黑" panose="020B0503020204020204" pitchFamily="34" charset="-122"/>
                  <a:ea typeface="微软雅黑" panose="020B0503020204020204" pitchFamily="34" charset="-122"/>
                </a:rPr>
                <a:t>2</a:t>
              </a:r>
            </a:p>
          </p:txBody>
        </p:sp>
        <p:cxnSp>
          <p:nvCxnSpPr>
            <p:cNvPr id="24" name="直接连接符 23"/>
            <p:cNvCxnSpPr/>
            <p:nvPr>
              <p:custDataLst>
                <p:tags r:id="rId28"/>
              </p:custDataLst>
            </p:nvPr>
          </p:nvCxnSpPr>
          <p:spPr>
            <a:xfrm flipH="1">
              <a:off x="3815094" y="2720082"/>
              <a:ext cx="227609" cy="482551"/>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6" name="文本框 27"/>
          <p:cNvSpPr txBox="1"/>
          <p:nvPr>
            <p:custDataLst>
              <p:tags r:id="rId6"/>
            </p:custDataLst>
          </p:nvPr>
        </p:nvSpPr>
        <p:spPr>
          <a:xfrm>
            <a:off x="7236792" y="1695608"/>
            <a:ext cx="1579062" cy="706755"/>
          </a:xfrm>
          <a:prstGeom prst="rect">
            <a:avLst/>
          </a:prstGeom>
          <a:noFill/>
        </p:spPr>
        <p:txBody>
          <a:bodyPr wrap="square" rtlCol="0">
            <a:spAutoFit/>
          </a:bodyPr>
          <a:lstStyle/>
          <a:p>
            <a:pPr lvl="0" algn="l">
              <a:buClrTx/>
              <a:buSzTx/>
              <a:buFontTx/>
            </a:pPr>
            <a:r>
              <a:rPr lang="zh-CN" sz="2000" dirty="0">
                <a:solidFill>
                  <a:schemeClr val="tx1"/>
                </a:solidFill>
                <a:effectLst/>
                <a:uFillTx/>
                <a:latin typeface="微软雅黑" panose="020B0503020204020204" pitchFamily="34" charset="-122"/>
                <a:ea typeface="微软雅黑" panose="020B0503020204020204" pitchFamily="34" charset="-122"/>
                <a:sym typeface="+mn-ea"/>
              </a:rPr>
              <a:t>案例深度分析</a:t>
            </a:r>
            <a:endParaRPr lang="zh-CN" altLang="en-US" sz="2000" dirty="0">
              <a:solidFill>
                <a:schemeClr val="tx1"/>
              </a:solidFill>
              <a:effectLst/>
              <a:uFillTx/>
              <a:latin typeface="微软雅黑" panose="020B0503020204020204" pitchFamily="34" charset="-122"/>
              <a:ea typeface="微软雅黑" panose="020B0503020204020204" pitchFamily="34" charset="-122"/>
              <a:sym typeface="+mn-ea"/>
            </a:endParaRPr>
          </a:p>
        </p:txBody>
      </p:sp>
      <p:grpSp>
        <p:nvGrpSpPr>
          <p:cNvPr id="38" name="组合 37"/>
          <p:cNvGrpSpPr/>
          <p:nvPr>
            <p:custDataLst>
              <p:tags r:id="rId7"/>
            </p:custDataLst>
          </p:nvPr>
        </p:nvGrpSpPr>
        <p:grpSpPr>
          <a:xfrm>
            <a:off x="6714108" y="1519547"/>
            <a:ext cx="592432" cy="715315"/>
            <a:chOff x="6102094" y="2560798"/>
            <a:chExt cx="531169" cy="641345"/>
          </a:xfrm>
        </p:grpSpPr>
        <p:sp>
          <p:nvSpPr>
            <p:cNvPr id="25" name="文本框 26"/>
            <p:cNvSpPr txBox="1"/>
            <p:nvPr>
              <p:custDataLst>
                <p:tags r:id="rId25"/>
              </p:custDataLst>
            </p:nvPr>
          </p:nvSpPr>
          <p:spPr>
            <a:xfrm>
              <a:off x="6102094" y="2560798"/>
              <a:ext cx="444352" cy="633670"/>
            </a:xfrm>
            <a:prstGeom prst="rect">
              <a:avLst/>
            </a:prstGeom>
            <a:noFill/>
          </p:spPr>
          <p:txBody>
            <a:bodyPr wrap="square" rtlCol="0">
              <a:spAutoFit/>
            </a:bodyPr>
            <a:lstStyle/>
            <a:p>
              <a:pPr algn="ctr"/>
              <a:r>
                <a:rPr lang="en-US" altLang="zh-CN" sz="4000" dirty="0">
                  <a:solidFill>
                    <a:schemeClr val="tx1"/>
                  </a:solidFill>
                  <a:latin typeface="微软雅黑" panose="020B0503020204020204" pitchFamily="34" charset="-122"/>
                  <a:ea typeface="微软雅黑" panose="020B0503020204020204" pitchFamily="34" charset="-122"/>
                </a:rPr>
                <a:t>6</a:t>
              </a:r>
            </a:p>
          </p:txBody>
        </p:sp>
        <p:cxnSp>
          <p:nvCxnSpPr>
            <p:cNvPr id="27" name="直接连接符 26"/>
            <p:cNvCxnSpPr/>
            <p:nvPr>
              <p:custDataLst>
                <p:tags r:id="rId26"/>
              </p:custDataLst>
            </p:nvPr>
          </p:nvCxnSpPr>
          <p:spPr>
            <a:xfrm flipH="1">
              <a:off x="6430057" y="2701039"/>
              <a:ext cx="203206" cy="501104"/>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29" name="文本框 30"/>
          <p:cNvSpPr txBox="1"/>
          <p:nvPr>
            <p:custDataLst>
              <p:tags r:id="rId8"/>
            </p:custDataLst>
          </p:nvPr>
        </p:nvSpPr>
        <p:spPr>
          <a:xfrm>
            <a:off x="4351655" y="2697480"/>
            <a:ext cx="1879600" cy="706755"/>
          </a:xfrm>
          <a:prstGeom prst="rect">
            <a:avLst/>
          </a:prstGeom>
          <a:noFill/>
        </p:spPr>
        <p:txBody>
          <a:bodyPr wrap="square" rtlCol="0">
            <a:spAutoFit/>
          </a:bodyPr>
          <a:lstStyle/>
          <a:p>
            <a:r>
              <a:rPr lang="zh-CN" sz="2000" dirty="0">
                <a:solidFill>
                  <a:schemeClr val="tx1"/>
                </a:solidFill>
                <a:effectLst/>
                <a:uFillTx/>
                <a:latin typeface="微软雅黑" panose="020B0503020204020204" pitchFamily="34" charset="-122"/>
                <a:ea typeface="微软雅黑" panose="020B0503020204020204" pitchFamily="34" charset="-122"/>
                <a:sym typeface="+mn-ea"/>
              </a:rPr>
              <a:t>词频分析与词云可视化</a:t>
            </a:r>
            <a:endParaRPr lang="zh-CN" altLang="en-US" sz="2000" dirty="0">
              <a:solidFill>
                <a:schemeClr val="tx1"/>
              </a:solidFill>
              <a:effectLst/>
              <a:uFillTx/>
              <a:latin typeface="微软雅黑" panose="020B0503020204020204" pitchFamily="34" charset="-122"/>
              <a:ea typeface="微软雅黑" panose="020B0503020204020204" pitchFamily="34" charset="-122"/>
              <a:sym typeface="+mn-ea"/>
            </a:endParaRPr>
          </a:p>
        </p:txBody>
      </p:sp>
      <p:grpSp>
        <p:nvGrpSpPr>
          <p:cNvPr id="39" name="组合 38"/>
          <p:cNvGrpSpPr/>
          <p:nvPr>
            <p:custDataLst>
              <p:tags r:id="rId9"/>
            </p:custDataLst>
          </p:nvPr>
        </p:nvGrpSpPr>
        <p:grpSpPr>
          <a:xfrm>
            <a:off x="3821153" y="2531372"/>
            <a:ext cx="618829" cy="706755"/>
            <a:chOff x="3508298" y="3118404"/>
            <a:chExt cx="554836" cy="633670"/>
          </a:xfrm>
        </p:grpSpPr>
        <p:sp>
          <p:nvSpPr>
            <p:cNvPr id="28" name="文本框 29"/>
            <p:cNvSpPr txBox="1"/>
            <p:nvPr>
              <p:custDataLst>
                <p:tags r:id="rId23"/>
              </p:custDataLst>
            </p:nvPr>
          </p:nvSpPr>
          <p:spPr>
            <a:xfrm>
              <a:off x="3508298" y="3118404"/>
              <a:ext cx="444352" cy="633670"/>
            </a:xfrm>
            <a:prstGeom prst="rect">
              <a:avLst/>
            </a:prstGeom>
            <a:noFill/>
          </p:spPr>
          <p:txBody>
            <a:bodyPr wrap="square" rtlCol="0">
              <a:spAutoFit/>
            </a:bodyPr>
            <a:lstStyle/>
            <a:p>
              <a:pPr algn="ctr"/>
              <a:r>
                <a:rPr lang="en-US" altLang="zh-CN" sz="4000" dirty="0">
                  <a:solidFill>
                    <a:schemeClr val="tx1"/>
                  </a:solidFill>
                  <a:latin typeface="微软雅黑" panose="020B0503020204020204" pitchFamily="34" charset="-122"/>
                  <a:ea typeface="微软雅黑" panose="020B0503020204020204" pitchFamily="34" charset="-122"/>
                </a:rPr>
                <a:t>3</a:t>
              </a:r>
            </a:p>
          </p:txBody>
        </p:sp>
        <p:cxnSp>
          <p:nvCxnSpPr>
            <p:cNvPr id="30" name="直接连接符 29"/>
            <p:cNvCxnSpPr/>
            <p:nvPr>
              <p:custDataLst>
                <p:tags r:id="rId24"/>
              </p:custDataLst>
            </p:nvPr>
          </p:nvCxnSpPr>
          <p:spPr>
            <a:xfrm flipH="1">
              <a:off x="3842514" y="3250840"/>
              <a:ext cx="220620" cy="485595"/>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32" name="文本框 33"/>
          <p:cNvSpPr txBox="1"/>
          <p:nvPr>
            <p:custDataLst>
              <p:tags r:id="rId10"/>
            </p:custDataLst>
          </p:nvPr>
        </p:nvSpPr>
        <p:spPr>
          <a:xfrm>
            <a:off x="7236792" y="2725432"/>
            <a:ext cx="1579062" cy="706755"/>
          </a:xfrm>
          <a:prstGeom prst="rect">
            <a:avLst/>
          </a:prstGeom>
          <a:noFill/>
        </p:spPr>
        <p:txBody>
          <a:bodyPr wrap="square" rtlCol="0">
            <a:spAutoFit/>
          </a:bodyPr>
          <a:lstStyle/>
          <a:p>
            <a:r>
              <a:rPr lang="zh-CN" sz="2000" dirty="0">
                <a:solidFill>
                  <a:schemeClr val="tx1"/>
                </a:solidFill>
                <a:effectLst/>
                <a:uFillTx/>
                <a:latin typeface="微软雅黑" panose="020B0503020204020204" pitchFamily="34" charset="-122"/>
                <a:ea typeface="微软雅黑" panose="020B0503020204020204" pitchFamily="34" charset="-122"/>
                <a:sym typeface="+mn-ea"/>
              </a:rPr>
              <a:t>研究发现与讨论</a:t>
            </a:r>
            <a:endParaRPr lang="zh-CN" altLang="en-US" sz="2000" dirty="0">
              <a:solidFill>
                <a:schemeClr val="tx1"/>
              </a:solidFill>
              <a:effectLst/>
              <a:uFillTx/>
              <a:latin typeface="微软雅黑" panose="020B0503020204020204" pitchFamily="34" charset="-122"/>
              <a:ea typeface="微软雅黑" panose="020B0503020204020204" pitchFamily="34" charset="-122"/>
              <a:sym typeface="+mn-ea"/>
            </a:endParaRPr>
          </a:p>
        </p:txBody>
      </p:sp>
      <p:grpSp>
        <p:nvGrpSpPr>
          <p:cNvPr id="40" name="组合 39"/>
          <p:cNvGrpSpPr/>
          <p:nvPr>
            <p:custDataLst>
              <p:tags r:id="rId11"/>
            </p:custDataLst>
          </p:nvPr>
        </p:nvGrpSpPr>
        <p:grpSpPr>
          <a:xfrm>
            <a:off x="6742807" y="2628900"/>
            <a:ext cx="568294" cy="706755"/>
            <a:chOff x="6127825" y="3205847"/>
            <a:chExt cx="509527" cy="633670"/>
          </a:xfrm>
        </p:grpSpPr>
        <p:sp>
          <p:nvSpPr>
            <p:cNvPr id="31" name="文本框 32"/>
            <p:cNvSpPr txBox="1"/>
            <p:nvPr>
              <p:custDataLst>
                <p:tags r:id="rId21"/>
              </p:custDataLst>
            </p:nvPr>
          </p:nvSpPr>
          <p:spPr>
            <a:xfrm>
              <a:off x="6127825" y="3205847"/>
              <a:ext cx="444352" cy="633670"/>
            </a:xfrm>
            <a:prstGeom prst="rect">
              <a:avLst/>
            </a:prstGeom>
            <a:noFill/>
          </p:spPr>
          <p:txBody>
            <a:bodyPr wrap="square" rtlCol="0">
              <a:spAutoFit/>
            </a:bodyPr>
            <a:lstStyle/>
            <a:p>
              <a:pPr algn="ctr"/>
              <a:r>
                <a:rPr lang="en-US" altLang="zh-CN" sz="4000" dirty="0">
                  <a:solidFill>
                    <a:schemeClr val="tx1"/>
                  </a:solidFill>
                  <a:latin typeface="微软雅黑" panose="020B0503020204020204" pitchFamily="34" charset="-122"/>
                  <a:ea typeface="微软雅黑" panose="020B0503020204020204" pitchFamily="34" charset="-122"/>
                </a:rPr>
                <a:t>7</a:t>
              </a:r>
            </a:p>
          </p:txBody>
        </p:sp>
        <p:cxnSp>
          <p:nvCxnSpPr>
            <p:cNvPr id="33" name="直接连接符 32"/>
            <p:cNvCxnSpPr/>
            <p:nvPr>
              <p:custDataLst>
                <p:tags r:id="rId22"/>
              </p:custDataLst>
            </p:nvPr>
          </p:nvCxnSpPr>
          <p:spPr>
            <a:xfrm flipH="1">
              <a:off x="6447303" y="3326860"/>
              <a:ext cx="190049" cy="465860"/>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50" name="文本框 49"/>
          <p:cNvSpPr txBox="1"/>
          <p:nvPr>
            <p:custDataLst>
              <p:tags r:id="rId12"/>
            </p:custDataLst>
          </p:nvPr>
        </p:nvSpPr>
        <p:spPr>
          <a:xfrm>
            <a:off x="4401152" y="603705"/>
            <a:ext cx="2379682" cy="307340"/>
          </a:xfrm>
          <a:prstGeom prst="rect">
            <a:avLst/>
          </a:prstGeom>
          <a:noFill/>
          <a:ln w="0">
            <a:noFill/>
          </a:ln>
        </p:spPr>
        <p:txBody>
          <a:bodyPr wrap="square" lIns="0" tIns="0" rIns="0" bIns="0" anchor="t">
            <a:spAutoFit/>
          </a:bodyPr>
          <a:lstStyle/>
          <a:p>
            <a:r>
              <a:rPr lang="zh-CN" sz="2000" b="0" i="0" u="none" strike="noStrike" dirty="0">
                <a:solidFill>
                  <a:schemeClr val="tx1"/>
                </a:solidFill>
                <a:effectLst/>
                <a:uFillTx/>
                <a:latin typeface="微软雅黑" panose="020B0503020204020204" pitchFamily="34" charset="-122"/>
                <a:ea typeface="微软雅黑" panose="020B0503020204020204" pitchFamily="34" charset="-122"/>
              </a:rPr>
              <a:t>研究背景与意义</a:t>
            </a:r>
          </a:p>
        </p:txBody>
      </p:sp>
      <p:sp>
        <p:nvSpPr>
          <p:cNvPr id="53" name="文本框 24"/>
          <p:cNvSpPr txBox="1"/>
          <p:nvPr>
            <p:custDataLst>
              <p:tags r:id="rId13"/>
            </p:custDataLst>
          </p:nvPr>
        </p:nvSpPr>
        <p:spPr>
          <a:xfrm>
            <a:off x="4351655" y="3726815"/>
            <a:ext cx="1880235" cy="1014730"/>
          </a:xfrm>
          <a:prstGeom prst="rect">
            <a:avLst/>
          </a:prstGeom>
          <a:noFill/>
        </p:spPr>
        <p:txBody>
          <a:bodyPr wrap="square" rtlCol="0">
            <a:spAutoFit/>
          </a:bodyPr>
          <a:lstStyle/>
          <a:p>
            <a:pPr algn="l"/>
            <a:r>
              <a:rPr lang="zh-CN" sz="2000" dirty="0">
                <a:solidFill>
                  <a:schemeClr val="tx1"/>
                </a:solidFill>
                <a:effectLst/>
                <a:uFillTx/>
                <a:latin typeface="微软雅黑" panose="020B0503020204020204" pitchFamily="34" charset="-122"/>
                <a:ea typeface="微软雅黑" panose="020B0503020204020204" pitchFamily="34" charset="-122"/>
                <a:sym typeface="+mn-ea"/>
              </a:rPr>
              <a:t>情感分析方法、结果与热力图解读</a:t>
            </a:r>
            <a:endParaRPr lang="zh-CN" altLang="en-US" sz="2000" dirty="0">
              <a:solidFill>
                <a:schemeClr val="tx1"/>
              </a:solidFill>
              <a:effectLst/>
              <a:uFillTx/>
              <a:latin typeface="微软雅黑" panose="020B0503020204020204" pitchFamily="34" charset="-122"/>
              <a:ea typeface="微软雅黑" panose="020B0503020204020204" pitchFamily="34" charset="-122"/>
              <a:sym typeface="+mn-ea"/>
            </a:endParaRPr>
          </a:p>
        </p:txBody>
      </p:sp>
      <p:grpSp>
        <p:nvGrpSpPr>
          <p:cNvPr id="54" name="组合 53"/>
          <p:cNvGrpSpPr/>
          <p:nvPr>
            <p:custDataLst>
              <p:tags r:id="rId14"/>
            </p:custDataLst>
          </p:nvPr>
        </p:nvGrpSpPr>
        <p:grpSpPr>
          <a:xfrm>
            <a:off x="3828020" y="3595249"/>
            <a:ext cx="589174" cy="706755"/>
            <a:chOff x="3514455" y="2576069"/>
            <a:chExt cx="528248" cy="633670"/>
          </a:xfrm>
        </p:grpSpPr>
        <p:sp>
          <p:nvSpPr>
            <p:cNvPr id="55" name="文本框 23"/>
            <p:cNvSpPr txBox="1"/>
            <p:nvPr>
              <p:custDataLst>
                <p:tags r:id="rId19"/>
              </p:custDataLst>
            </p:nvPr>
          </p:nvSpPr>
          <p:spPr>
            <a:xfrm>
              <a:off x="3514455" y="2576069"/>
              <a:ext cx="444352" cy="633670"/>
            </a:xfrm>
            <a:prstGeom prst="rect">
              <a:avLst/>
            </a:prstGeom>
            <a:noFill/>
          </p:spPr>
          <p:txBody>
            <a:bodyPr wrap="square" rtlCol="0">
              <a:spAutoFit/>
            </a:bodyPr>
            <a:lstStyle/>
            <a:p>
              <a:pPr algn="ctr"/>
              <a:r>
                <a:rPr lang="en-US" altLang="zh-CN" sz="4000" dirty="0">
                  <a:solidFill>
                    <a:schemeClr val="tx1"/>
                  </a:solidFill>
                  <a:latin typeface="微软雅黑" panose="020B0503020204020204" pitchFamily="34" charset="-122"/>
                  <a:ea typeface="微软雅黑" panose="020B0503020204020204" pitchFamily="34" charset="-122"/>
                </a:rPr>
                <a:t>4</a:t>
              </a:r>
            </a:p>
          </p:txBody>
        </p:sp>
        <p:cxnSp>
          <p:nvCxnSpPr>
            <p:cNvPr id="56" name="直接连接符 55"/>
            <p:cNvCxnSpPr/>
            <p:nvPr>
              <p:custDataLst>
                <p:tags r:id="rId20"/>
              </p:custDataLst>
            </p:nvPr>
          </p:nvCxnSpPr>
          <p:spPr>
            <a:xfrm flipH="1">
              <a:off x="3815094" y="2720082"/>
              <a:ext cx="227609" cy="482551"/>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
        <p:nvSpPr>
          <p:cNvPr id="57" name="文本框 24"/>
          <p:cNvSpPr txBox="1"/>
          <p:nvPr>
            <p:custDataLst>
              <p:tags r:id="rId15"/>
            </p:custDataLst>
          </p:nvPr>
        </p:nvSpPr>
        <p:spPr>
          <a:xfrm>
            <a:off x="7275310" y="3795223"/>
            <a:ext cx="1579062" cy="706755"/>
          </a:xfrm>
          <a:prstGeom prst="rect">
            <a:avLst/>
          </a:prstGeom>
          <a:noFill/>
        </p:spPr>
        <p:txBody>
          <a:bodyPr wrap="square" rtlCol="0">
            <a:spAutoFit/>
          </a:bodyPr>
          <a:lstStyle/>
          <a:p>
            <a:r>
              <a:rPr lang="zh-CN" sz="2000" dirty="0">
                <a:solidFill>
                  <a:schemeClr val="tx1"/>
                </a:solidFill>
                <a:effectLst/>
                <a:uFillTx/>
                <a:latin typeface="微软雅黑" panose="020B0503020204020204" pitchFamily="34" charset="-122"/>
                <a:ea typeface="微软雅黑" panose="020B0503020204020204" pitchFamily="34" charset="-122"/>
                <a:sym typeface="+mn-ea"/>
              </a:rPr>
              <a:t>研究局限与展望</a:t>
            </a:r>
            <a:endParaRPr lang="zh-CN" altLang="en-US" sz="2000" dirty="0">
              <a:solidFill>
                <a:schemeClr val="tx1"/>
              </a:solidFill>
              <a:effectLst/>
              <a:uFillTx/>
              <a:latin typeface="微软雅黑" panose="020B0503020204020204" pitchFamily="34" charset="-122"/>
              <a:ea typeface="微软雅黑" panose="020B0503020204020204" pitchFamily="34" charset="-122"/>
              <a:sym typeface="+mn-ea"/>
            </a:endParaRPr>
          </a:p>
        </p:txBody>
      </p:sp>
      <p:grpSp>
        <p:nvGrpSpPr>
          <p:cNvPr id="58" name="组合 57"/>
          <p:cNvGrpSpPr/>
          <p:nvPr>
            <p:custDataLst>
              <p:tags r:id="rId16"/>
            </p:custDataLst>
          </p:nvPr>
        </p:nvGrpSpPr>
        <p:grpSpPr>
          <a:xfrm>
            <a:off x="6751560" y="3663829"/>
            <a:ext cx="589174" cy="706755"/>
            <a:chOff x="3514455" y="2576069"/>
            <a:chExt cx="528248" cy="633670"/>
          </a:xfrm>
        </p:grpSpPr>
        <p:sp>
          <p:nvSpPr>
            <p:cNvPr id="59" name="文本框 23"/>
            <p:cNvSpPr txBox="1"/>
            <p:nvPr>
              <p:custDataLst>
                <p:tags r:id="rId17"/>
              </p:custDataLst>
            </p:nvPr>
          </p:nvSpPr>
          <p:spPr>
            <a:xfrm>
              <a:off x="3514455" y="2576069"/>
              <a:ext cx="444352" cy="633670"/>
            </a:xfrm>
            <a:prstGeom prst="rect">
              <a:avLst/>
            </a:prstGeom>
            <a:noFill/>
          </p:spPr>
          <p:txBody>
            <a:bodyPr wrap="square" rtlCol="0">
              <a:spAutoFit/>
            </a:bodyPr>
            <a:lstStyle/>
            <a:p>
              <a:pPr algn="ctr"/>
              <a:r>
                <a:rPr lang="en-US" altLang="zh-CN" sz="4000" dirty="0">
                  <a:solidFill>
                    <a:schemeClr val="tx1"/>
                  </a:solidFill>
                  <a:latin typeface="微软雅黑" panose="020B0503020204020204" pitchFamily="34" charset="-122"/>
                  <a:ea typeface="微软雅黑" panose="020B0503020204020204" pitchFamily="34" charset="-122"/>
                </a:rPr>
                <a:t>8</a:t>
              </a:r>
            </a:p>
          </p:txBody>
        </p:sp>
        <p:cxnSp>
          <p:nvCxnSpPr>
            <p:cNvPr id="60" name="直接连接符 59"/>
            <p:cNvCxnSpPr/>
            <p:nvPr>
              <p:custDataLst>
                <p:tags r:id="rId18"/>
              </p:custDataLst>
            </p:nvPr>
          </p:nvCxnSpPr>
          <p:spPr>
            <a:xfrm flipH="1">
              <a:off x="3815094" y="2720082"/>
              <a:ext cx="227609" cy="482551"/>
            </a:xfrm>
            <a:prstGeom prst="line">
              <a:avLst/>
            </a:prstGeom>
            <a:ln>
              <a:solidFill>
                <a:srgbClr val="10253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750"/>
                                        <p:tgtEl>
                                          <p:spTgt spid="1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课题综述</a:t>
            </a:r>
          </a:p>
        </p:txBody>
      </p:sp>
      <p:sp>
        <p:nvSpPr>
          <p:cNvPr id="6" name="文本框 5"/>
          <p:cNvSpPr txBox="1"/>
          <p:nvPr/>
        </p:nvSpPr>
        <p:spPr>
          <a:xfrm>
            <a:off x="395485" y="771790"/>
            <a:ext cx="2667000" cy="461645"/>
          </a:xfrm>
          <a:prstGeom prst="rect">
            <a:avLst/>
          </a:prstGeom>
          <a:noFill/>
          <a:ln w="0">
            <a:noFill/>
          </a:ln>
        </p:spPr>
        <p:txBody>
          <a:bodyPr wrap="none" lIns="0" tIns="0" rIns="0" bIns="0" anchor="t">
            <a:spAutoFit/>
          </a:bodyPr>
          <a:lstStyle/>
          <a:p>
            <a:r>
              <a:rPr lang="zh-CN" sz="3000" b="1" i="0" u="none" strike="noStrike">
                <a:solidFill>
                  <a:schemeClr val="tx1"/>
                </a:solidFill>
                <a:effectLst/>
                <a:uFillTx/>
                <a:latin typeface="微软雅黑" panose="020B0503020204020204" pitchFamily="34" charset="-122"/>
                <a:ea typeface="微软雅黑" panose="020B0503020204020204" pitchFamily="34" charset="-122"/>
              </a:rPr>
              <a:t>研究背景与意义</a:t>
            </a:r>
          </a:p>
        </p:txBody>
      </p:sp>
      <p:grpSp>
        <p:nvGrpSpPr>
          <p:cNvPr id="22" name="组合 21"/>
          <p:cNvGrpSpPr/>
          <p:nvPr/>
        </p:nvGrpSpPr>
        <p:grpSpPr>
          <a:xfrm>
            <a:off x="395605" y="1635760"/>
            <a:ext cx="8562975" cy="2992755"/>
            <a:chOff x="623" y="2861"/>
            <a:chExt cx="13485" cy="4713"/>
          </a:xfrm>
        </p:grpSpPr>
        <p:sp>
          <p:nvSpPr>
            <p:cNvPr id="5" name="文本框 4"/>
            <p:cNvSpPr txBox="1"/>
            <p:nvPr/>
          </p:nvSpPr>
          <p:spPr>
            <a:xfrm>
              <a:off x="623" y="2861"/>
              <a:ext cx="1440" cy="436"/>
            </a:xfrm>
            <a:prstGeom prst="rect">
              <a:avLst/>
            </a:prstGeom>
            <a:noFill/>
            <a:ln w="0">
              <a:noFill/>
            </a:ln>
          </p:spPr>
          <p:txBody>
            <a:bodyPr wrap="none" lIns="0" tIns="0" rIns="0" bIns="0" anchor="t">
              <a:spAutoFit/>
            </a:bodyPr>
            <a:lstStyle/>
            <a:p>
              <a:r>
                <a:rPr lang="zh-CN" sz="1800" b="1" i="0" u="none" strike="noStrike">
                  <a:solidFill>
                    <a:schemeClr val="tx1"/>
                  </a:solidFill>
                  <a:effectLst/>
                  <a:uFillTx/>
                  <a:latin typeface="微软雅黑" panose="020B0503020204020204" pitchFamily="34" charset="-122"/>
                  <a:ea typeface="微软雅黑" panose="020B0503020204020204" pitchFamily="34" charset="-122"/>
                </a:rPr>
                <a:t>研究背景</a:t>
              </a:r>
            </a:p>
          </p:txBody>
        </p:sp>
        <p:sp>
          <p:nvSpPr>
            <p:cNvPr id="7" name="文本框 6"/>
            <p:cNvSpPr txBox="1"/>
            <p:nvPr/>
          </p:nvSpPr>
          <p:spPr>
            <a:xfrm>
              <a:off x="623" y="3710"/>
              <a:ext cx="6487" cy="3864"/>
            </a:xfrm>
            <a:prstGeom prst="rect">
              <a:avLst/>
            </a:prstGeom>
            <a:noFill/>
            <a:ln w="0">
              <a:noFill/>
            </a:ln>
          </p:spPr>
          <p:txBody>
            <a:bodyPr wrap="square" lIns="0" tIns="0" rIns="0" bIns="0" anchor="t">
              <a:noAutofit/>
            </a:bodyPr>
            <a:lstStyle/>
            <a:p>
              <a:r>
                <a:rPr lang="zh-CN" altLang="en-US" sz="1400" b="0" i="0" u="none" strike="noStrike" dirty="0">
                  <a:solidFill>
                    <a:schemeClr val="tx1"/>
                  </a:solidFill>
                  <a:effectLst/>
                  <a:uFillTx/>
                  <a:latin typeface="微软雅黑" panose="020B0503020204020204" pitchFamily="34" charset="-122"/>
                  <a:ea typeface="微软雅黑" panose="020B0503020204020204" pitchFamily="34" charset="-122"/>
                </a:rPr>
                <a:t>女性科学家在科技领域贡献显著，但传记文本中情感波动与人际关系网络如何影响其科研历程的量化研究仍较薄弱</a:t>
              </a:r>
              <a:endParaRPr lang="en-US" altLang="zh-CN" sz="1400" b="0" i="0" u="none" strike="noStrike" dirty="0">
                <a:solidFill>
                  <a:schemeClr val="tx1"/>
                </a:solidFill>
                <a:effectLst/>
                <a:uFillTx/>
                <a:latin typeface="微软雅黑" panose="020B0503020204020204" pitchFamily="34" charset="-122"/>
                <a:ea typeface="微软雅黑" panose="020B0503020204020204" pitchFamily="34" charset="-122"/>
              </a:endParaRPr>
            </a:p>
            <a:p>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b="0" i="0" u="none" strike="noStrike" dirty="0">
                  <a:solidFill>
                    <a:schemeClr val="tx1"/>
                  </a:solidFill>
                  <a:effectLst/>
                  <a:uFillTx/>
                  <a:latin typeface="微软雅黑" panose="020B0503020204020204" pitchFamily="34" charset="-122"/>
                  <a:ea typeface="微软雅黑" panose="020B0503020204020204" pitchFamily="34" charset="-122"/>
                </a:rPr>
                <a:t>当前科技领域正需挖掘女性科技人才成长规律以推动性别平等</a:t>
              </a:r>
              <a:endParaRPr lang="en-US" altLang="zh-CN" sz="1400" b="0" i="0" u="none" strike="noStrike" dirty="0">
                <a:solidFill>
                  <a:schemeClr val="tx1"/>
                </a:solidFill>
                <a:effectLst/>
                <a:uFillTx/>
                <a:latin typeface="微软雅黑" panose="020B0503020204020204" pitchFamily="34" charset="-122"/>
                <a:ea typeface="微软雅黑" panose="020B0503020204020204" pitchFamily="34" charset="-122"/>
              </a:endParaRPr>
            </a:p>
            <a:p>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b="1" i="0" u="none" strike="noStrike" dirty="0">
                  <a:solidFill>
                    <a:schemeClr val="tx1"/>
                  </a:solidFill>
                  <a:effectLst/>
                  <a:uFillTx/>
                  <a:latin typeface="微软雅黑" panose="020B0503020204020204" pitchFamily="34" charset="-122"/>
                  <a:ea typeface="微软雅黑" panose="020B0503020204020204" pitchFamily="34" charset="-122"/>
                </a:rPr>
                <a:t>文本挖掘技术（如词频分析、情感计算、知识图谱）恰好为传记文本的情感量化、人际关联可视化提供了可行路径，可突破传统定性分析的局限</a:t>
              </a:r>
            </a:p>
          </p:txBody>
        </p:sp>
        <p:sp>
          <p:nvSpPr>
            <p:cNvPr id="9" name="文本框 8"/>
            <p:cNvSpPr txBox="1"/>
            <p:nvPr/>
          </p:nvSpPr>
          <p:spPr>
            <a:xfrm>
              <a:off x="7540" y="2861"/>
              <a:ext cx="1742" cy="418"/>
            </a:xfrm>
            <a:prstGeom prst="rect">
              <a:avLst/>
            </a:prstGeom>
            <a:noFill/>
            <a:ln w="0">
              <a:noFill/>
            </a:ln>
          </p:spPr>
          <p:txBody>
            <a:bodyPr wrap="none" lIns="0" tIns="0" rIns="0" bIns="0" anchor="t">
              <a:spAutoFit/>
            </a:bodyPr>
            <a:lstStyle/>
            <a:p>
              <a:r>
                <a:rPr lang="zh-CN" sz="1800" b="1" i="0" u="none" strike="noStrike">
                  <a:solidFill>
                    <a:srgbClr val="F9FAFB"/>
                  </a:solidFill>
                  <a:effectLst/>
                  <a:uFillTx/>
                  <a:latin typeface="微软雅黑" panose="020B0503020204020204" pitchFamily="34" charset="-122"/>
                  <a:ea typeface="微软雅黑" panose="020B0503020204020204" pitchFamily="34" charset="-122"/>
                </a:rPr>
                <a:t>研究意义</a:t>
              </a:r>
            </a:p>
          </p:txBody>
        </p:sp>
        <p:pic>
          <p:nvPicPr>
            <p:cNvPr id="15" name="图片 14"/>
            <p:cNvPicPr/>
            <p:nvPr/>
          </p:nvPicPr>
          <p:blipFill>
            <a:blip r:embed="rId3"/>
            <a:stretch>
              <a:fillRect/>
            </a:stretch>
          </p:blipFill>
          <p:spPr>
            <a:xfrm flipV="1">
              <a:off x="623" y="3511"/>
              <a:ext cx="6255" cy="148"/>
            </a:xfrm>
            <a:prstGeom prst="rect">
              <a:avLst/>
            </a:prstGeom>
            <a:noFill/>
            <a:ln w="0">
              <a:noFill/>
            </a:ln>
          </p:spPr>
        </p:pic>
        <p:pic>
          <p:nvPicPr>
            <p:cNvPr id="16" name="图片 15"/>
            <p:cNvPicPr/>
            <p:nvPr/>
          </p:nvPicPr>
          <p:blipFill>
            <a:blip r:embed="rId4"/>
            <a:stretch>
              <a:fillRect/>
            </a:stretch>
          </p:blipFill>
          <p:spPr>
            <a:xfrm>
              <a:off x="7200" y="3540"/>
              <a:ext cx="6908" cy="120"/>
            </a:xfrm>
            <a:prstGeom prst="rect">
              <a:avLst/>
            </a:prstGeom>
            <a:noFill/>
            <a:ln w="0">
              <a:noFill/>
            </a:ln>
          </p:spPr>
        </p:pic>
        <p:sp>
          <p:nvSpPr>
            <p:cNvPr id="18" name="文本框 17"/>
            <p:cNvSpPr txBox="1"/>
            <p:nvPr/>
          </p:nvSpPr>
          <p:spPr>
            <a:xfrm>
              <a:off x="7654" y="2916"/>
              <a:ext cx="1742" cy="418"/>
            </a:xfrm>
            <a:prstGeom prst="rect">
              <a:avLst/>
            </a:prstGeom>
            <a:noFill/>
            <a:ln w="0">
              <a:noFill/>
            </a:ln>
          </p:spPr>
          <p:txBody>
            <a:bodyPr wrap="none" lIns="0" tIns="0" rIns="0" bIns="0" anchor="t">
              <a:spAutoFit/>
            </a:bodyPr>
            <a:lstStyle/>
            <a:p>
              <a:r>
                <a:rPr lang="zh-CN" sz="1800" b="1" i="0" u="none" strike="noStrike">
                  <a:solidFill>
                    <a:schemeClr val="tx1"/>
                  </a:solidFill>
                  <a:effectLst/>
                  <a:uFillTx/>
                  <a:latin typeface="微软雅黑" panose="020B0503020204020204" pitchFamily="34" charset="-122"/>
                  <a:ea typeface="微软雅黑" panose="020B0503020204020204" pitchFamily="34" charset="-122"/>
                </a:rPr>
                <a:t>研究意义</a:t>
              </a:r>
            </a:p>
          </p:txBody>
        </p:sp>
        <p:sp>
          <p:nvSpPr>
            <p:cNvPr id="19" name="文本框 18"/>
            <p:cNvSpPr txBox="1"/>
            <p:nvPr/>
          </p:nvSpPr>
          <p:spPr>
            <a:xfrm>
              <a:off x="7427" y="3806"/>
              <a:ext cx="6120" cy="433"/>
            </a:xfrm>
            <a:prstGeom prst="rect">
              <a:avLst/>
            </a:prstGeom>
            <a:noFill/>
            <a:ln w="0">
              <a:noFill/>
            </a:ln>
          </p:spPr>
          <p:txBody>
            <a:bodyPr wrap="square" lIns="0" tIns="0" rIns="0" bIns="0" anchor="t">
              <a:spAutoFit/>
            </a:bodyPr>
            <a:lstStyle/>
            <a:p>
              <a:r>
                <a:rPr lang="zh-CN" altLang="en-US" dirty="0">
                  <a:solidFill>
                    <a:schemeClr val="tx1"/>
                  </a:solidFill>
                  <a:latin typeface="微软雅黑" panose="020B0503020204020204" pitchFamily="34" charset="-122"/>
                  <a:ea typeface="微软雅黑" panose="020B0503020204020204" pitchFamily="34" charset="-122"/>
                </a:rPr>
                <a:t>揭示女性科学家情感表达规律</a:t>
              </a:r>
            </a:p>
          </p:txBody>
        </p:sp>
        <p:sp>
          <p:nvSpPr>
            <p:cNvPr id="20" name="文本框 19"/>
            <p:cNvSpPr txBox="1"/>
            <p:nvPr/>
          </p:nvSpPr>
          <p:spPr>
            <a:xfrm>
              <a:off x="7427" y="4947"/>
              <a:ext cx="6120" cy="436"/>
            </a:xfrm>
            <a:prstGeom prst="rect">
              <a:avLst/>
            </a:prstGeom>
            <a:noFill/>
            <a:ln w="0">
              <a:noFill/>
            </a:ln>
          </p:spPr>
          <p:txBody>
            <a:bodyPr wrap="square" lIns="0" tIns="0" rIns="0" bIns="0" anchor="t">
              <a:spAutoFit/>
            </a:bodyPr>
            <a:lstStyle/>
            <a:p>
              <a:r>
                <a:rPr lang="zh-CN" altLang="en-US" dirty="0">
                  <a:solidFill>
                    <a:schemeClr val="tx1"/>
                  </a:solidFill>
                  <a:latin typeface="微软雅黑" panose="020B0503020204020204" pitchFamily="34" charset="-122"/>
                  <a:ea typeface="微软雅黑" panose="020B0503020204020204" pitchFamily="34" charset="-122"/>
                </a:rPr>
                <a:t>分析人际关系网络对科研的影响</a:t>
              </a:r>
            </a:p>
          </p:txBody>
        </p:sp>
        <p:sp>
          <p:nvSpPr>
            <p:cNvPr id="21" name="文本框 20"/>
            <p:cNvSpPr txBox="1"/>
            <p:nvPr/>
          </p:nvSpPr>
          <p:spPr>
            <a:xfrm>
              <a:off x="7427" y="6091"/>
              <a:ext cx="6120" cy="436"/>
            </a:xfrm>
            <a:prstGeom prst="rect">
              <a:avLst/>
            </a:prstGeom>
            <a:noFill/>
            <a:ln w="0">
              <a:noFill/>
            </a:ln>
          </p:spPr>
          <p:txBody>
            <a:bodyPr wrap="square" lIns="0" tIns="0" rIns="0" bIns="0" anchor="t">
              <a:spAutoFit/>
            </a:bodyPr>
            <a:lstStyle/>
            <a:p>
              <a:r>
                <a:rPr lang="zh-CN" altLang="en-US" dirty="0">
                  <a:solidFill>
                    <a:schemeClr val="tx1"/>
                  </a:solidFill>
                  <a:latin typeface="微软雅黑" panose="020B0503020204020204" pitchFamily="34" charset="-122"/>
                  <a:ea typeface="微软雅黑" panose="020B0503020204020204" pitchFamily="34" charset="-122"/>
                </a:rPr>
                <a:t>最终为女性科技人才培养提供参考</a:t>
              </a:r>
            </a:p>
          </p:txBody>
        </p:sp>
      </p:grpSp>
      <p:sp>
        <p:nvSpPr>
          <p:cNvPr id="174" name="任意多边形 173"/>
          <p:cNvSpPr/>
          <p:nvPr/>
        </p:nvSpPr>
        <p:spPr>
          <a:xfrm>
            <a:off x="-108310" y="1250830"/>
            <a:ext cx="11278080" cy="19440"/>
          </a:xfrm>
          <a:custGeom>
            <a:avLst/>
            <a:gdLst/>
            <a:ahLst/>
            <a:cxnLst/>
            <a:rect l="0" t="0" r="r" b="b"/>
            <a:pathLst>
              <a:path w="31328" h="54">
                <a:moveTo>
                  <a:pt x="0" y="0"/>
                </a:moveTo>
                <a:lnTo>
                  <a:pt x="31328" y="0"/>
                </a:lnTo>
                <a:lnTo>
                  <a:pt x="31328" y="54"/>
                </a:lnTo>
                <a:lnTo>
                  <a:pt x="0" y="54"/>
                </a:lnTo>
                <a:lnTo>
                  <a:pt x="0" y="0"/>
                </a:lnTo>
                <a:close/>
              </a:path>
            </a:pathLst>
          </a:custGeom>
          <a:solidFill>
            <a:srgbClr val="374151"/>
          </a:solidFill>
          <a:ln w="0">
            <a:noFill/>
          </a:ln>
        </p:spPr>
        <p:txBody>
          <a:bodyPr lIns="0" tIns="0" rIns="0" bIns="0" anchor="t">
            <a:noAutofit/>
          </a:bodyPr>
          <a:lstStyle/>
          <a:p>
            <a:endParaRPr lang="en-US" sz="2400" b="0" u="none" strike="noStrike">
              <a:solidFill>
                <a:srgbClr val="FFFFFF"/>
              </a:solidFill>
              <a:effectLst/>
              <a:uFillTx/>
              <a:latin typeface="Times New Roman" panose="02020603050405020304"/>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任意多边形 171"/>
          <p:cNvSpPr/>
          <p:nvPr/>
        </p:nvSpPr>
        <p:spPr>
          <a:xfrm>
            <a:off x="4598670" y="2921000"/>
            <a:ext cx="4468495" cy="1918970"/>
          </a:xfrm>
          <a:custGeom>
            <a:avLst/>
            <a:gdLst/>
            <a:ahLst/>
            <a:cxnLst/>
            <a:rect l="0" t="0" r="r" b="b"/>
            <a:pathLst>
              <a:path w="15320" h="7700">
                <a:moveTo>
                  <a:pt x="0" y="7290"/>
                </a:moveTo>
                <a:lnTo>
                  <a:pt x="0" y="410"/>
                </a:lnTo>
                <a:cubicBezTo>
                  <a:pt x="0" y="383"/>
                  <a:pt x="2" y="356"/>
                  <a:pt x="8" y="330"/>
                </a:cubicBezTo>
                <a:cubicBezTo>
                  <a:pt x="13" y="304"/>
                  <a:pt x="21" y="278"/>
                  <a:pt x="31" y="253"/>
                </a:cubicBezTo>
                <a:cubicBezTo>
                  <a:pt x="41" y="228"/>
                  <a:pt x="54" y="205"/>
                  <a:pt x="69" y="182"/>
                </a:cubicBezTo>
                <a:cubicBezTo>
                  <a:pt x="84" y="160"/>
                  <a:pt x="101" y="139"/>
                  <a:pt x="120" y="120"/>
                </a:cubicBezTo>
                <a:cubicBezTo>
                  <a:pt x="139" y="101"/>
                  <a:pt x="160" y="84"/>
                  <a:pt x="182" y="69"/>
                </a:cubicBezTo>
                <a:cubicBezTo>
                  <a:pt x="204" y="54"/>
                  <a:pt x="228" y="41"/>
                  <a:pt x="253" y="31"/>
                </a:cubicBezTo>
                <a:cubicBezTo>
                  <a:pt x="278" y="21"/>
                  <a:pt x="303" y="13"/>
                  <a:pt x="330" y="8"/>
                </a:cubicBezTo>
                <a:cubicBezTo>
                  <a:pt x="356" y="3"/>
                  <a:pt x="383" y="0"/>
                  <a:pt x="410" y="0"/>
                </a:cubicBezTo>
                <a:lnTo>
                  <a:pt x="14910" y="0"/>
                </a:lnTo>
                <a:cubicBezTo>
                  <a:pt x="14937" y="0"/>
                  <a:pt x="14964" y="3"/>
                  <a:pt x="14990" y="8"/>
                </a:cubicBezTo>
                <a:cubicBezTo>
                  <a:pt x="15016" y="13"/>
                  <a:pt x="15042" y="21"/>
                  <a:pt x="15067" y="31"/>
                </a:cubicBezTo>
                <a:cubicBezTo>
                  <a:pt x="15092" y="41"/>
                  <a:pt x="15115" y="54"/>
                  <a:pt x="15138" y="69"/>
                </a:cubicBezTo>
                <a:cubicBezTo>
                  <a:pt x="15160" y="84"/>
                  <a:pt x="15181" y="101"/>
                  <a:pt x="15200" y="120"/>
                </a:cubicBezTo>
                <a:cubicBezTo>
                  <a:pt x="15219" y="139"/>
                  <a:pt x="15236" y="160"/>
                  <a:pt x="15251" y="182"/>
                </a:cubicBezTo>
                <a:cubicBezTo>
                  <a:pt x="15266" y="205"/>
                  <a:pt x="15279" y="228"/>
                  <a:pt x="15289" y="253"/>
                </a:cubicBezTo>
                <a:cubicBezTo>
                  <a:pt x="15299" y="278"/>
                  <a:pt x="15307" y="304"/>
                  <a:pt x="15312" y="330"/>
                </a:cubicBezTo>
                <a:cubicBezTo>
                  <a:pt x="15317" y="356"/>
                  <a:pt x="15320" y="383"/>
                  <a:pt x="15320" y="410"/>
                </a:cubicBezTo>
                <a:lnTo>
                  <a:pt x="15320" y="7290"/>
                </a:lnTo>
                <a:cubicBezTo>
                  <a:pt x="15320" y="7317"/>
                  <a:pt x="15317" y="7344"/>
                  <a:pt x="15312" y="7370"/>
                </a:cubicBezTo>
                <a:cubicBezTo>
                  <a:pt x="15307" y="7397"/>
                  <a:pt x="15299" y="7422"/>
                  <a:pt x="15289" y="7447"/>
                </a:cubicBezTo>
                <a:cubicBezTo>
                  <a:pt x="15279" y="7472"/>
                  <a:pt x="15266" y="7496"/>
                  <a:pt x="15251" y="7518"/>
                </a:cubicBezTo>
                <a:cubicBezTo>
                  <a:pt x="15236" y="7540"/>
                  <a:pt x="15219" y="7561"/>
                  <a:pt x="15200" y="7580"/>
                </a:cubicBezTo>
                <a:cubicBezTo>
                  <a:pt x="15181" y="7599"/>
                  <a:pt x="15160" y="7616"/>
                  <a:pt x="15138" y="7631"/>
                </a:cubicBezTo>
                <a:cubicBezTo>
                  <a:pt x="15115" y="7646"/>
                  <a:pt x="15092" y="7659"/>
                  <a:pt x="15067" y="7669"/>
                </a:cubicBezTo>
                <a:cubicBezTo>
                  <a:pt x="15042" y="7679"/>
                  <a:pt x="15016" y="7687"/>
                  <a:pt x="14990" y="7692"/>
                </a:cubicBezTo>
                <a:cubicBezTo>
                  <a:pt x="14964" y="7698"/>
                  <a:pt x="14937" y="7700"/>
                  <a:pt x="14910" y="7700"/>
                </a:cubicBezTo>
                <a:lnTo>
                  <a:pt x="410" y="7700"/>
                </a:lnTo>
                <a:cubicBezTo>
                  <a:pt x="383" y="7700"/>
                  <a:pt x="356" y="7698"/>
                  <a:pt x="330" y="7692"/>
                </a:cubicBezTo>
                <a:cubicBezTo>
                  <a:pt x="303" y="7687"/>
                  <a:pt x="278" y="7679"/>
                  <a:pt x="253" y="7669"/>
                </a:cubicBezTo>
                <a:cubicBezTo>
                  <a:pt x="228" y="7659"/>
                  <a:pt x="204" y="7646"/>
                  <a:pt x="182" y="7631"/>
                </a:cubicBezTo>
                <a:cubicBezTo>
                  <a:pt x="160" y="7616"/>
                  <a:pt x="139" y="7599"/>
                  <a:pt x="120" y="7580"/>
                </a:cubicBezTo>
                <a:cubicBezTo>
                  <a:pt x="101" y="7561"/>
                  <a:pt x="84" y="7540"/>
                  <a:pt x="69" y="7518"/>
                </a:cubicBezTo>
                <a:cubicBezTo>
                  <a:pt x="54" y="7496"/>
                  <a:pt x="41" y="7472"/>
                  <a:pt x="31" y="7447"/>
                </a:cubicBezTo>
                <a:cubicBezTo>
                  <a:pt x="21" y="7422"/>
                  <a:pt x="13" y="7397"/>
                  <a:pt x="8" y="7370"/>
                </a:cubicBezTo>
                <a:cubicBezTo>
                  <a:pt x="2" y="7344"/>
                  <a:pt x="0" y="7317"/>
                  <a:pt x="0" y="7290"/>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微软雅黑" panose="020B0503020204020204" pitchFamily="34" charset="-122"/>
              <a:ea typeface="微软雅黑" panose="020B0503020204020204" pitchFamily="34" charset="-122"/>
            </a:endParaRPr>
          </a:p>
        </p:txBody>
      </p:sp>
      <p:sp>
        <p:nvSpPr>
          <p:cNvPr id="171" name="任意多边形 170"/>
          <p:cNvSpPr/>
          <p:nvPr/>
        </p:nvSpPr>
        <p:spPr>
          <a:xfrm>
            <a:off x="276860" y="2914650"/>
            <a:ext cx="3859530" cy="1906270"/>
          </a:xfrm>
          <a:custGeom>
            <a:avLst/>
            <a:gdLst/>
            <a:ahLst/>
            <a:cxnLst/>
            <a:rect l="0" t="0" r="r" b="b"/>
            <a:pathLst>
              <a:path w="15320" h="7700">
                <a:moveTo>
                  <a:pt x="0" y="7290"/>
                </a:moveTo>
                <a:lnTo>
                  <a:pt x="0" y="410"/>
                </a:lnTo>
                <a:cubicBezTo>
                  <a:pt x="0" y="383"/>
                  <a:pt x="2" y="356"/>
                  <a:pt x="8" y="330"/>
                </a:cubicBezTo>
                <a:cubicBezTo>
                  <a:pt x="13" y="304"/>
                  <a:pt x="21" y="278"/>
                  <a:pt x="31" y="253"/>
                </a:cubicBezTo>
                <a:cubicBezTo>
                  <a:pt x="41" y="228"/>
                  <a:pt x="54" y="205"/>
                  <a:pt x="69" y="182"/>
                </a:cubicBezTo>
                <a:cubicBezTo>
                  <a:pt x="84" y="160"/>
                  <a:pt x="101" y="139"/>
                  <a:pt x="120" y="120"/>
                </a:cubicBezTo>
                <a:cubicBezTo>
                  <a:pt x="139" y="101"/>
                  <a:pt x="160" y="84"/>
                  <a:pt x="182" y="69"/>
                </a:cubicBezTo>
                <a:cubicBezTo>
                  <a:pt x="204" y="54"/>
                  <a:pt x="228" y="41"/>
                  <a:pt x="253" y="31"/>
                </a:cubicBezTo>
                <a:cubicBezTo>
                  <a:pt x="278" y="21"/>
                  <a:pt x="303" y="13"/>
                  <a:pt x="330" y="8"/>
                </a:cubicBezTo>
                <a:cubicBezTo>
                  <a:pt x="356" y="3"/>
                  <a:pt x="383" y="0"/>
                  <a:pt x="410" y="0"/>
                </a:cubicBezTo>
                <a:lnTo>
                  <a:pt x="14910" y="0"/>
                </a:lnTo>
                <a:cubicBezTo>
                  <a:pt x="14937" y="0"/>
                  <a:pt x="14964" y="3"/>
                  <a:pt x="14990" y="8"/>
                </a:cubicBezTo>
                <a:cubicBezTo>
                  <a:pt x="15016" y="13"/>
                  <a:pt x="15042" y="21"/>
                  <a:pt x="15067" y="31"/>
                </a:cubicBezTo>
                <a:cubicBezTo>
                  <a:pt x="15092" y="41"/>
                  <a:pt x="15115" y="54"/>
                  <a:pt x="15138" y="69"/>
                </a:cubicBezTo>
                <a:cubicBezTo>
                  <a:pt x="15160" y="84"/>
                  <a:pt x="15181" y="101"/>
                  <a:pt x="15200" y="120"/>
                </a:cubicBezTo>
                <a:cubicBezTo>
                  <a:pt x="15219" y="139"/>
                  <a:pt x="15236" y="160"/>
                  <a:pt x="15251" y="182"/>
                </a:cubicBezTo>
                <a:cubicBezTo>
                  <a:pt x="15266" y="205"/>
                  <a:pt x="15279" y="228"/>
                  <a:pt x="15289" y="253"/>
                </a:cubicBezTo>
                <a:cubicBezTo>
                  <a:pt x="15299" y="278"/>
                  <a:pt x="15307" y="304"/>
                  <a:pt x="15312" y="330"/>
                </a:cubicBezTo>
                <a:cubicBezTo>
                  <a:pt x="15317" y="356"/>
                  <a:pt x="15320" y="383"/>
                  <a:pt x="15320" y="410"/>
                </a:cubicBezTo>
                <a:lnTo>
                  <a:pt x="15320" y="7290"/>
                </a:lnTo>
                <a:cubicBezTo>
                  <a:pt x="15320" y="7317"/>
                  <a:pt x="15317" y="7344"/>
                  <a:pt x="15312" y="7370"/>
                </a:cubicBezTo>
                <a:cubicBezTo>
                  <a:pt x="15307" y="7397"/>
                  <a:pt x="15299" y="7422"/>
                  <a:pt x="15289" y="7447"/>
                </a:cubicBezTo>
                <a:cubicBezTo>
                  <a:pt x="15279" y="7472"/>
                  <a:pt x="15266" y="7496"/>
                  <a:pt x="15251" y="7518"/>
                </a:cubicBezTo>
                <a:cubicBezTo>
                  <a:pt x="15236" y="7540"/>
                  <a:pt x="15219" y="7561"/>
                  <a:pt x="15200" y="7580"/>
                </a:cubicBezTo>
                <a:cubicBezTo>
                  <a:pt x="15181" y="7599"/>
                  <a:pt x="15160" y="7616"/>
                  <a:pt x="15138" y="7631"/>
                </a:cubicBezTo>
                <a:cubicBezTo>
                  <a:pt x="15115" y="7646"/>
                  <a:pt x="15092" y="7659"/>
                  <a:pt x="15067" y="7669"/>
                </a:cubicBezTo>
                <a:cubicBezTo>
                  <a:pt x="15042" y="7679"/>
                  <a:pt x="15016" y="7687"/>
                  <a:pt x="14990" y="7692"/>
                </a:cubicBezTo>
                <a:cubicBezTo>
                  <a:pt x="14964" y="7698"/>
                  <a:pt x="14937" y="7700"/>
                  <a:pt x="14910" y="7700"/>
                </a:cubicBezTo>
                <a:lnTo>
                  <a:pt x="410" y="7700"/>
                </a:lnTo>
                <a:cubicBezTo>
                  <a:pt x="383" y="7700"/>
                  <a:pt x="356" y="7698"/>
                  <a:pt x="330" y="7692"/>
                </a:cubicBezTo>
                <a:cubicBezTo>
                  <a:pt x="303" y="7687"/>
                  <a:pt x="278" y="7679"/>
                  <a:pt x="253" y="7669"/>
                </a:cubicBezTo>
                <a:cubicBezTo>
                  <a:pt x="228" y="7659"/>
                  <a:pt x="204" y="7646"/>
                  <a:pt x="182" y="7631"/>
                </a:cubicBezTo>
                <a:cubicBezTo>
                  <a:pt x="160" y="7616"/>
                  <a:pt x="139" y="7599"/>
                  <a:pt x="120" y="7580"/>
                </a:cubicBezTo>
                <a:cubicBezTo>
                  <a:pt x="101" y="7561"/>
                  <a:pt x="84" y="7540"/>
                  <a:pt x="69" y="7518"/>
                </a:cubicBezTo>
                <a:cubicBezTo>
                  <a:pt x="54" y="7496"/>
                  <a:pt x="41" y="7472"/>
                  <a:pt x="31" y="7447"/>
                </a:cubicBezTo>
                <a:cubicBezTo>
                  <a:pt x="21" y="7422"/>
                  <a:pt x="13" y="7397"/>
                  <a:pt x="8" y="7370"/>
                </a:cubicBezTo>
                <a:cubicBezTo>
                  <a:pt x="2" y="7344"/>
                  <a:pt x="0" y="7317"/>
                  <a:pt x="0" y="7290"/>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zh-CN" altLang="en-US" dirty="0"/>
              <a:t>课题综述</a:t>
            </a:r>
          </a:p>
        </p:txBody>
      </p:sp>
      <p:pic>
        <p:nvPicPr>
          <p:cNvPr id="154" name="图片 153"/>
          <p:cNvPicPr>
            <a:picLocks noChangeAspect="1"/>
          </p:cNvPicPr>
          <p:nvPr/>
        </p:nvPicPr>
        <p:blipFill>
          <a:blip r:embed="rId3"/>
          <a:stretch>
            <a:fillRect/>
          </a:stretch>
        </p:blipFill>
        <p:spPr>
          <a:xfrm>
            <a:off x="276225" y="1347470"/>
            <a:ext cx="2844165" cy="1353185"/>
          </a:xfrm>
          <a:prstGeom prst="rect">
            <a:avLst/>
          </a:prstGeom>
        </p:spPr>
      </p:pic>
      <p:pic>
        <p:nvPicPr>
          <p:cNvPr id="155" name="图片 154"/>
          <p:cNvPicPr>
            <a:picLocks noChangeAspect="1"/>
          </p:cNvPicPr>
          <p:nvPr/>
        </p:nvPicPr>
        <p:blipFill>
          <a:blip r:embed="rId4"/>
          <a:stretch>
            <a:fillRect/>
          </a:stretch>
        </p:blipFill>
        <p:spPr>
          <a:xfrm>
            <a:off x="3351530" y="1347470"/>
            <a:ext cx="2780665" cy="1318895"/>
          </a:xfrm>
          <a:prstGeom prst="rect">
            <a:avLst/>
          </a:prstGeom>
        </p:spPr>
      </p:pic>
      <p:pic>
        <p:nvPicPr>
          <p:cNvPr id="156" name="图片 155"/>
          <p:cNvPicPr>
            <a:picLocks noChangeAspect="1"/>
          </p:cNvPicPr>
          <p:nvPr/>
        </p:nvPicPr>
        <p:blipFill>
          <a:blip r:embed="rId5"/>
          <a:stretch>
            <a:fillRect/>
          </a:stretch>
        </p:blipFill>
        <p:spPr>
          <a:xfrm>
            <a:off x="6372225" y="1347470"/>
            <a:ext cx="2663825" cy="1318895"/>
          </a:xfrm>
          <a:prstGeom prst="rect">
            <a:avLst/>
          </a:prstGeom>
        </p:spPr>
      </p:pic>
      <p:grpSp>
        <p:nvGrpSpPr>
          <p:cNvPr id="158" name="组合 157"/>
          <p:cNvGrpSpPr/>
          <p:nvPr/>
        </p:nvGrpSpPr>
        <p:grpSpPr>
          <a:xfrm>
            <a:off x="277495" y="2914650"/>
            <a:ext cx="3858260" cy="1912620"/>
            <a:chOff x="727" y="5707"/>
            <a:chExt cx="8685" cy="4365"/>
          </a:xfrm>
        </p:grpSpPr>
        <p:sp>
          <p:nvSpPr>
            <p:cNvPr id="159" name="任意多边形 158"/>
            <p:cNvSpPr/>
            <p:nvPr/>
          </p:nvSpPr>
          <p:spPr>
            <a:xfrm>
              <a:off x="727" y="5707"/>
              <a:ext cx="8685" cy="4365"/>
            </a:xfrm>
            <a:custGeom>
              <a:avLst/>
              <a:gdLst/>
              <a:ahLst/>
              <a:cxnLst/>
              <a:rect l="0" t="0" r="r" b="b"/>
              <a:pathLst>
                <a:path w="15320" h="7700" fill="none">
                  <a:moveTo>
                    <a:pt x="0" y="7290"/>
                  </a:moveTo>
                  <a:lnTo>
                    <a:pt x="0" y="410"/>
                  </a:lnTo>
                  <a:cubicBezTo>
                    <a:pt x="0" y="383"/>
                    <a:pt x="2" y="356"/>
                    <a:pt x="8" y="330"/>
                  </a:cubicBezTo>
                  <a:cubicBezTo>
                    <a:pt x="13" y="304"/>
                    <a:pt x="21" y="278"/>
                    <a:pt x="31" y="253"/>
                  </a:cubicBezTo>
                  <a:cubicBezTo>
                    <a:pt x="41" y="228"/>
                    <a:pt x="54" y="205"/>
                    <a:pt x="69" y="182"/>
                  </a:cubicBezTo>
                  <a:cubicBezTo>
                    <a:pt x="84" y="160"/>
                    <a:pt x="101" y="139"/>
                    <a:pt x="120" y="120"/>
                  </a:cubicBezTo>
                  <a:cubicBezTo>
                    <a:pt x="139" y="101"/>
                    <a:pt x="160" y="84"/>
                    <a:pt x="182" y="69"/>
                  </a:cubicBezTo>
                  <a:cubicBezTo>
                    <a:pt x="204" y="54"/>
                    <a:pt x="228" y="41"/>
                    <a:pt x="253" y="31"/>
                  </a:cubicBezTo>
                  <a:cubicBezTo>
                    <a:pt x="278" y="21"/>
                    <a:pt x="303" y="13"/>
                    <a:pt x="330" y="8"/>
                  </a:cubicBezTo>
                  <a:cubicBezTo>
                    <a:pt x="356" y="3"/>
                    <a:pt x="383" y="0"/>
                    <a:pt x="410" y="0"/>
                  </a:cubicBezTo>
                  <a:lnTo>
                    <a:pt x="14910" y="0"/>
                  </a:lnTo>
                  <a:cubicBezTo>
                    <a:pt x="14937" y="0"/>
                    <a:pt x="14964" y="3"/>
                    <a:pt x="14990" y="8"/>
                  </a:cubicBezTo>
                  <a:cubicBezTo>
                    <a:pt x="15016" y="13"/>
                    <a:pt x="15042" y="21"/>
                    <a:pt x="15067" y="31"/>
                  </a:cubicBezTo>
                  <a:cubicBezTo>
                    <a:pt x="15092" y="41"/>
                    <a:pt x="15115" y="54"/>
                    <a:pt x="15138" y="69"/>
                  </a:cubicBezTo>
                  <a:cubicBezTo>
                    <a:pt x="15160" y="84"/>
                    <a:pt x="15181" y="101"/>
                    <a:pt x="15200" y="120"/>
                  </a:cubicBezTo>
                  <a:cubicBezTo>
                    <a:pt x="15219" y="139"/>
                    <a:pt x="15236" y="160"/>
                    <a:pt x="15251" y="182"/>
                  </a:cubicBezTo>
                  <a:cubicBezTo>
                    <a:pt x="15266" y="205"/>
                    <a:pt x="15279" y="228"/>
                    <a:pt x="15289" y="253"/>
                  </a:cubicBezTo>
                  <a:cubicBezTo>
                    <a:pt x="15299" y="278"/>
                    <a:pt x="15307" y="304"/>
                    <a:pt x="15312" y="330"/>
                  </a:cubicBezTo>
                  <a:cubicBezTo>
                    <a:pt x="15317" y="356"/>
                    <a:pt x="15320" y="383"/>
                    <a:pt x="15320" y="410"/>
                  </a:cubicBezTo>
                  <a:lnTo>
                    <a:pt x="15320" y="7290"/>
                  </a:lnTo>
                  <a:cubicBezTo>
                    <a:pt x="15320" y="7317"/>
                    <a:pt x="15317" y="7344"/>
                    <a:pt x="15312" y="7370"/>
                  </a:cubicBezTo>
                  <a:cubicBezTo>
                    <a:pt x="15307" y="7397"/>
                    <a:pt x="15299" y="7422"/>
                    <a:pt x="15289" y="7447"/>
                  </a:cubicBezTo>
                  <a:cubicBezTo>
                    <a:pt x="15279" y="7472"/>
                    <a:pt x="15266" y="7496"/>
                    <a:pt x="15251" y="7518"/>
                  </a:cubicBezTo>
                  <a:cubicBezTo>
                    <a:pt x="15236" y="7540"/>
                    <a:pt x="15219" y="7561"/>
                    <a:pt x="15200" y="7580"/>
                  </a:cubicBezTo>
                  <a:cubicBezTo>
                    <a:pt x="15181" y="7599"/>
                    <a:pt x="15160" y="7616"/>
                    <a:pt x="15138" y="7631"/>
                  </a:cubicBezTo>
                  <a:cubicBezTo>
                    <a:pt x="15115" y="7646"/>
                    <a:pt x="15092" y="7659"/>
                    <a:pt x="15067" y="7669"/>
                  </a:cubicBezTo>
                  <a:cubicBezTo>
                    <a:pt x="15042" y="7679"/>
                    <a:pt x="15016" y="7687"/>
                    <a:pt x="14990" y="7692"/>
                  </a:cubicBezTo>
                  <a:cubicBezTo>
                    <a:pt x="14964" y="7698"/>
                    <a:pt x="14937" y="7700"/>
                    <a:pt x="14910" y="7700"/>
                  </a:cubicBezTo>
                  <a:lnTo>
                    <a:pt x="410" y="7700"/>
                  </a:lnTo>
                  <a:cubicBezTo>
                    <a:pt x="383" y="7700"/>
                    <a:pt x="356" y="7698"/>
                    <a:pt x="330" y="7692"/>
                  </a:cubicBezTo>
                  <a:cubicBezTo>
                    <a:pt x="303" y="7687"/>
                    <a:pt x="278" y="7679"/>
                    <a:pt x="253" y="7669"/>
                  </a:cubicBezTo>
                  <a:cubicBezTo>
                    <a:pt x="228" y="7659"/>
                    <a:pt x="204" y="7646"/>
                    <a:pt x="182" y="7631"/>
                  </a:cubicBezTo>
                  <a:cubicBezTo>
                    <a:pt x="160" y="7616"/>
                    <a:pt x="139" y="7599"/>
                    <a:pt x="120" y="7580"/>
                  </a:cubicBezTo>
                  <a:cubicBezTo>
                    <a:pt x="101" y="7561"/>
                    <a:pt x="84" y="7540"/>
                    <a:pt x="69" y="7518"/>
                  </a:cubicBezTo>
                  <a:cubicBezTo>
                    <a:pt x="54" y="7496"/>
                    <a:pt x="41" y="7472"/>
                    <a:pt x="31" y="7447"/>
                  </a:cubicBezTo>
                  <a:cubicBezTo>
                    <a:pt x="21" y="7422"/>
                    <a:pt x="13" y="7397"/>
                    <a:pt x="8" y="7370"/>
                  </a:cubicBezTo>
                  <a:cubicBezTo>
                    <a:pt x="2" y="7344"/>
                    <a:pt x="0" y="7317"/>
                    <a:pt x="0" y="7290"/>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微软雅黑" panose="020B0503020204020204" pitchFamily="34" charset="-122"/>
                <a:ea typeface="微软雅黑" panose="020B0503020204020204" pitchFamily="34" charset="-122"/>
              </a:endParaRPr>
            </a:p>
          </p:txBody>
        </p:sp>
        <p:grpSp>
          <p:nvGrpSpPr>
            <p:cNvPr id="160" name="组合 159"/>
            <p:cNvGrpSpPr/>
            <p:nvPr/>
          </p:nvGrpSpPr>
          <p:grpSpPr>
            <a:xfrm>
              <a:off x="1095" y="6075"/>
              <a:ext cx="7949" cy="3629"/>
              <a:chOff x="1095" y="6075"/>
              <a:chExt cx="7949" cy="3629"/>
            </a:xfrm>
          </p:grpSpPr>
          <p:pic>
            <p:nvPicPr>
              <p:cNvPr id="161" name="图片 160"/>
              <p:cNvPicPr/>
              <p:nvPr/>
            </p:nvPicPr>
            <p:blipFill>
              <a:blip r:embed="rId6"/>
              <a:stretch>
                <a:fillRect/>
              </a:stretch>
            </p:blipFill>
            <p:spPr>
              <a:xfrm>
                <a:off x="1095" y="6075"/>
                <a:ext cx="7949" cy="3629"/>
              </a:xfrm>
              <a:prstGeom prst="rect">
                <a:avLst/>
              </a:prstGeom>
              <a:noFill/>
              <a:ln w="0">
                <a:noFill/>
              </a:ln>
            </p:spPr>
          </p:pic>
          <p:sp>
            <p:nvSpPr>
              <p:cNvPr id="162" name="文本框 161"/>
              <p:cNvSpPr txBox="1"/>
              <p:nvPr/>
            </p:nvSpPr>
            <p:spPr>
              <a:xfrm>
                <a:off x="5976" y="7117"/>
                <a:ext cx="3003" cy="1474"/>
              </a:xfrm>
              <a:prstGeom prst="rect">
                <a:avLst/>
              </a:prstGeom>
              <a:noFill/>
              <a:ln w="0">
                <a:noFill/>
              </a:ln>
            </p:spPr>
            <p:txBody>
              <a:bodyPr wrap="square" lIns="0" tIns="0" rIns="0" bIns="0" anchor="t">
                <a:spAutoFit/>
              </a:bodyPr>
              <a:lstStyle/>
              <a:p>
                <a:r>
                  <a:rPr lang="zh-CN" altLang="en-US" sz="1050" b="0" i="0" u="none" strike="noStrike" dirty="0">
                    <a:solidFill>
                      <a:srgbClr val="FF0000"/>
                    </a:solidFill>
                    <a:effectLst/>
                    <a:uFillTx/>
                    <a:latin typeface="微软雅黑" panose="020B0503020204020204" pitchFamily="34" charset="-122"/>
                    <a:ea typeface="微软雅黑" panose="020B0503020204020204" pitchFamily="34" charset="-122"/>
                  </a:rPr>
                  <a:t>文本规模足以支撑后续词频、情感等多维度分析，避免单一传记的偶然性偏差</a:t>
                </a:r>
              </a:p>
            </p:txBody>
          </p:sp>
        </p:grpSp>
      </p:grpSp>
      <p:grpSp>
        <p:nvGrpSpPr>
          <p:cNvPr id="164" name="组合 163"/>
          <p:cNvGrpSpPr/>
          <p:nvPr/>
        </p:nvGrpSpPr>
        <p:grpSpPr>
          <a:xfrm>
            <a:off x="4598670" y="2914650"/>
            <a:ext cx="4469130" cy="1912620"/>
            <a:chOff x="9787" y="5707"/>
            <a:chExt cx="8685" cy="4365"/>
          </a:xfrm>
        </p:grpSpPr>
        <p:sp>
          <p:nvSpPr>
            <p:cNvPr id="165" name="任意多边形 164"/>
            <p:cNvSpPr/>
            <p:nvPr/>
          </p:nvSpPr>
          <p:spPr>
            <a:xfrm>
              <a:off x="9787" y="5707"/>
              <a:ext cx="8685" cy="4365"/>
            </a:xfrm>
            <a:custGeom>
              <a:avLst/>
              <a:gdLst/>
              <a:ahLst/>
              <a:cxnLst/>
              <a:rect l="0" t="0" r="r" b="b"/>
              <a:pathLst>
                <a:path w="15320" h="7700" fill="none">
                  <a:moveTo>
                    <a:pt x="0" y="7290"/>
                  </a:moveTo>
                  <a:lnTo>
                    <a:pt x="0" y="410"/>
                  </a:lnTo>
                  <a:cubicBezTo>
                    <a:pt x="0" y="383"/>
                    <a:pt x="2" y="356"/>
                    <a:pt x="7" y="330"/>
                  </a:cubicBezTo>
                  <a:cubicBezTo>
                    <a:pt x="13" y="304"/>
                    <a:pt x="20" y="278"/>
                    <a:pt x="31" y="253"/>
                  </a:cubicBezTo>
                  <a:cubicBezTo>
                    <a:pt x="41" y="228"/>
                    <a:pt x="54" y="205"/>
                    <a:pt x="69" y="182"/>
                  </a:cubicBezTo>
                  <a:cubicBezTo>
                    <a:pt x="84" y="160"/>
                    <a:pt x="101" y="139"/>
                    <a:pt x="120" y="120"/>
                  </a:cubicBezTo>
                  <a:cubicBezTo>
                    <a:pt x="139" y="101"/>
                    <a:pt x="159" y="84"/>
                    <a:pt x="182" y="69"/>
                  </a:cubicBezTo>
                  <a:cubicBezTo>
                    <a:pt x="204" y="54"/>
                    <a:pt x="228" y="41"/>
                    <a:pt x="253" y="31"/>
                  </a:cubicBezTo>
                  <a:cubicBezTo>
                    <a:pt x="278" y="21"/>
                    <a:pt x="303" y="13"/>
                    <a:pt x="330" y="8"/>
                  </a:cubicBezTo>
                  <a:cubicBezTo>
                    <a:pt x="356" y="3"/>
                    <a:pt x="383" y="0"/>
                    <a:pt x="410" y="0"/>
                  </a:cubicBezTo>
                  <a:lnTo>
                    <a:pt x="14910" y="0"/>
                  </a:lnTo>
                  <a:cubicBezTo>
                    <a:pt x="14937" y="0"/>
                    <a:pt x="14963" y="3"/>
                    <a:pt x="14990" y="8"/>
                  </a:cubicBezTo>
                  <a:cubicBezTo>
                    <a:pt x="15016" y="13"/>
                    <a:pt x="15042" y="21"/>
                    <a:pt x="15067" y="31"/>
                  </a:cubicBezTo>
                  <a:cubicBezTo>
                    <a:pt x="15092" y="41"/>
                    <a:pt x="15115" y="54"/>
                    <a:pt x="15138" y="69"/>
                  </a:cubicBezTo>
                  <a:cubicBezTo>
                    <a:pt x="15160" y="84"/>
                    <a:pt x="15181" y="101"/>
                    <a:pt x="15200" y="120"/>
                  </a:cubicBezTo>
                  <a:cubicBezTo>
                    <a:pt x="15219" y="139"/>
                    <a:pt x="15236" y="160"/>
                    <a:pt x="15251" y="182"/>
                  </a:cubicBezTo>
                  <a:cubicBezTo>
                    <a:pt x="15266" y="205"/>
                    <a:pt x="15278" y="228"/>
                    <a:pt x="15289" y="253"/>
                  </a:cubicBezTo>
                  <a:cubicBezTo>
                    <a:pt x="15299" y="278"/>
                    <a:pt x="15307" y="304"/>
                    <a:pt x="15312" y="330"/>
                  </a:cubicBezTo>
                  <a:cubicBezTo>
                    <a:pt x="15317" y="356"/>
                    <a:pt x="15320" y="383"/>
                    <a:pt x="15320" y="410"/>
                  </a:cubicBezTo>
                  <a:lnTo>
                    <a:pt x="15320" y="7290"/>
                  </a:lnTo>
                  <a:cubicBezTo>
                    <a:pt x="15320" y="7317"/>
                    <a:pt x="15317" y="7344"/>
                    <a:pt x="15312" y="7370"/>
                  </a:cubicBezTo>
                  <a:cubicBezTo>
                    <a:pt x="15307" y="7397"/>
                    <a:pt x="15299" y="7422"/>
                    <a:pt x="15289" y="7447"/>
                  </a:cubicBezTo>
                  <a:cubicBezTo>
                    <a:pt x="15278" y="7472"/>
                    <a:pt x="15266" y="7496"/>
                    <a:pt x="15251" y="7518"/>
                  </a:cubicBezTo>
                  <a:cubicBezTo>
                    <a:pt x="15236" y="7540"/>
                    <a:pt x="15219" y="7561"/>
                    <a:pt x="15200" y="7580"/>
                  </a:cubicBezTo>
                  <a:cubicBezTo>
                    <a:pt x="15181" y="7599"/>
                    <a:pt x="15160" y="7616"/>
                    <a:pt x="15138" y="7631"/>
                  </a:cubicBezTo>
                  <a:cubicBezTo>
                    <a:pt x="15115" y="7646"/>
                    <a:pt x="15092" y="7659"/>
                    <a:pt x="15067" y="7669"/>
                  </a:cubicBezTo>
                  <a:cubicBezTo>
                    <a:pt x="15042" y="7679"/>
                    <a:pt x="15016" y="7687"/>
                    <a:pt x="14990" y="7692"/>
                  </a:cubicBezTo>
                  <a:cubicBezTo>
                    <a:pt x="14963" y="7698"/>
                    <a:pt x="14937" y="7700"/>
                    <a:pt x="14910" y="7700"/>
                  </a:cubicBezTo>
                  <a:lnTo>
                    <a:pt x="410" y="7700"/>
                  </a:lnTo>
                  <a:cubicBezTo>
                    <a:pt x="383" y="7700"/>
                    <a:pt x="356" y="7698"/>
                    <a:pt x="330" y="7692"/>
                  </a:cubicBezTo>
                  <a:cubicBezTo>
                    <a:pt x="303" y="7687"/>
                    <a:pt x="278" y="7679"/>
                    <a:pt x="253" y="7669"/>
                  </a:cubicBezTo>
                  <a:cubicBezTo>
                    <a:pt x="228" y="7659"/>
                    <a:pt x="204" y="7646"/>
                    <a:pt x="182" y="7631"/>
                  </a:cubicBezTo>
                  <a:cubicBezTo>
                    <a:pt x="159" y="7616"/>
                    <a:pt x="139" y="7599"/>
                    <a:pt x="120" y="7580"/>
                  </a:cubicBezTo>
                  <a:cubicBezTo>
                    <a:pt x="101" y="7561"/>
                    <a:pt x="84" y="7540"/>
                    <a:pt x="69" y="7518"/>
                  </a:cubicBezTo>
                  <a:cubicBezTo>
                    <a:pt x="54" y="7496"/>
                    <a:pt x="41" y="7472"/>
                    <a:pt x="31" y="7447"/>
                  </a:cubicBezTo>
                  <a:cubicBezTo>
                    <a:pt x="20" y="7422"/>
                    <a:pt x="13" y="7397"/>
                    <a:pt x="7" y="7370"/>
                  </a:cubicBezTo>
                  <a:cubicBezTo>
                    <a:pt x="2" y="7344"/>
                    <a:pt x="0" y="7317"/>
                    <a:pt x="0" y="7290"/>
                  </a:cubicBezTo>
                </a:path>
              </a:pathLst>
            </a:custGeom>
            <a:ln w="9360">
              <a:solidFill>
                <a:srgbClr val="374151"/>
              </a:solidFill>
              <a:miter/>
            </a:ln>
          </p:spPr>
          <p:txBody>
            <a:bodyPr lIns="4680" tIns="4680" rIns="4680" bIns="4680" anchor="t">
              <a:noAutofit/>
            </a:bodyPr>
            <a:lstStyle/>
            <a:p>
              <a:endParaRPr lang="en-US" sz="2400" b="0" u="none" strike="noStrike">
                <a:solidFill>
                  <a:srgbClr val="000000"/>
                </a:solidFill>
                <a:effectLst/>
                <a:uFillTx/>
                <a:latin typeface="微软雅黑" panose="020B0503020204020204" pitchFamily="34" charset="-122"/>
                <a:ea typeface="微软雅黑" panose="020B0503020204020204" pitchFamily="34" charset="-122"/>
              </a:endParaRPr>
            </a:p>
          </p:txBody>
        </p:sp>
        <p:pic>
          <p:nvPicPr>
            <p:cNvPr id="166" name="图片 165"/>
            <p:cNvPicPr/>
            <p:nvPr/>
          </p:nvPicPr>
          <p:blipFill>
            <a:blip r:embed="rId7"/>
            <a:stretch>
              <a:fillRect/>
            </a:stretch>
          </p:blipFill>
          <p:spPr>
            <a:xfrm>
              <a:off x="10155" y="6075"/>
              <a:ext cx="7949" cy="3629"/>
            </a:xfrm>
            <a:prstGeom prst="rect">
              <a:avLst/>
            </a:prstGeom>
            <a:noFill/>
            <a:ln w="0">
              <a:noFill/>
            </a:ln>
          </p:spPr>
        </p:pic>
        <p:sp>
          <p:nvSpPr>
            <p:cNvPr id="167" name="文本框 166"/>
            <p:cNvSpPr txBox="1"/>
            <p:nvPr/>
          </p:nvSpPr>
          <p:spPr>
            <a:xfrm>
              <a:off x="10112" y="6381"/>
              <a:ext cx="3220" cy="736"/>
            </a:xfrm>
            <a:prstGeom prst="rect">
              <a:avLst/>
            </a:prstGeom>
            <a:noFill/>
            <a:ln w="0">
              <a:noFill/>
            </a:ln>
          </p:spPr>
          <p:txBody>
            <a:bodyPr wrap="square" lIns="0" tIns="0" rIns="0" bIns="0" anchor="t">
              <a:spAutoFit/>
            </a:bodyPr>
            <a:lstStyle/>
            <a:p>
              <a:r>
                <a:rPr lang="zh-CN" altLang="en-US" sz="1050" b="0" i="0" u="none" strike="noStrike" dirty="0">
                  <a:solidFill>
                    <a:srgbClr val="FF0000"/>
                  </a:solidFill>
                  <a:effectLst/>
                  <a:uFillTx/>
                  <a:latin typeface="微软雅黑" panose="020B0503020204020204" pitchFamily="34" charset="-122"/>
                  <a:ea typeface="微软雅黑" panose="020B0503020204020204" pitchFamily="34" charset="-122"/>
                </a:rPr>
                <a:t>多对应科研突破、获奖等关键事件</a:t>
              </a:r>
            </a:p>
          </p:txBody>
        </p:sp>
        <p:sp>
          <p:nvSpPr>
            <p:cNvPr id="168" name="文本框 167"/>
            <p:cNvSpPr txBox="1"/>
            <p:nvPr/>
          </p:nvSpPr>
          <p:spPr>
            <a:xfrm>
              <a:off x="10113" y="8617"/>
              <a:ext cx="2978" cy="1106"/>
            </a:xfrm>
            <a:prstGeom prst="rect">
              <a:avLst/>
            </a:prstGeom>
            <a:noFill/>
            <a:ln w="0">
              <a:noFill/>
            </a:ln>
          </p:spPr>
          <p:txBody>
            <a:bodyPr wrap="square" lIns="0" tIns="0" rIns="0" bIns="0" anchor="t">
              <a:spAutoFit/>
            </a:bodyPr>
            <a:lstStyle/>
            <a:p>
              <a:r>
                <a:rPr lang="zh-CN" altLang="en-US" sz="1050" b="0" i="0" u="none" strike="noStrike" dirty="0">
                  <a:solidFill>
                    <a:srgbClr val="FF0000"/>
                  </a:solidFill>
                  <a:effectLst/>
                  <a:uFillTx/>
                  <a:latin typeface="微软雅黑" panose="020B0503020204020204" pitchFamily="34" charset="-122"/>
                  <a:ea typeface="微软雅黑" panose="020B0503020204020204" pitchFamily="34" charset="-122"/>
                </a:rPr>
                <a:t>多为日常工作、学术交流描述，符合传记文本的纪实属性</a:t>
              </a:r>
            </a:p>
          </p:txBody>
        </p:sp>
        <p:sp>
          <p:nvSpPr>
            <p:cNvPr id="169" name="文本框 168"/>
            <p:cNvSpPr txBox="1"/>
            <p:nvPr/>
          </p:nvSpPr>
          <p:spPr>
            <a:xfrm>
              <a:off x="11554" y="7225"/>
              <a:ext cx="3081" cy="1106"/>
            </a:xfrm>
            <a:prstGeom prst="rect">
              <a:avLst/>
            </a:prstGeom>
            <a:noFill/>
            <a:ln w="0">
              <a:noFill/>
            </a:ln>
          </p:spPr>
          <p:txBody>
            <a:bodyPr wrap="square" lIns="0" tIns="0" rIns="0" bIns="0" anchor="t">
              <a:spAutoFit/>
            </a:bodyPr>
            <a:lstStyle/>
            <a:p>
              <a:r>
                <a:rPr lang="zh-CN" altLang="en-US" sz="1050" b="0" i="0" u="none" strike="noStrike" dirty="0">
                  <a:solidFill>
                    <a:srgbClr val="FF0000"/>
                  </a:solidFill>
                  <a:effectLst/>
                  <a:uFillTx/>
                  <a:latin typeface="微软雅黑" panose="020B0503020204020204" pitchFamily="34" charset="-122"/>
                  <a:ea typeface="微软雅黑" panose="020B0503020204020204" pitchFamily="34" charset="-122"/>
                </a:rPr>
                <a:t>主要集中于科研挫折，如实验失败、资源不足，无个人情绪抱怨</a:t>
              </a:r>
            </a:p>
          </p:txBody>
        </p:sp>
      </p:grpSp>
      <p:sp>
        <p:nvSpPr>
          <p:cNvPr id="173" name="文本框 172"/>
          <p:cNvSpPr txBox="1"/>
          <p:nvPr/>
        </p:nvSpPr>
        <p:spPr>
          <a:xfrm>
            <a:off x="323095" y="771790"/>
            <a:ext cx="3434715" cy="461645"/>
          </a:xfrm>
          <a:prstGeom prst="rect">
            <a:avLst/>
          </a:prstGeom>
          <a:noFill/>
          <a:ln w="0">
            <a:noFill/>
          </a:ln>
        </p:spPr>
        <p:txBody>
          <a:bodyPr wrap="none" lIns="0" tIns="0" rIns="0" bIns="0" anchor="t">
            <a:spAutoFit/>
          </a:bodyPr>
          <a:lstStyle/>
          <a:p>
            <a:pPr algn="l"/>
            <a:r>
              <a:rPr lang="zh-CN" sz="3000" b="1">
                <a:solidFill>
                  <a:schemeClr val="tx1"/>
                </a:solidFill>
                <a:effectLst/>
                <a:uFillTx/>
                <a:latin typeface="微软雅黑" panose="020B0503020204020204" pitchFamily="34" charset="-122"/>
                <a:ea typeface="微软雅黑" panose="020B0503020204020204" pitchFamily="34" charset="-122"/>
                <a:sym typeface="+mn-ea"/>
              </a:rPr>
              <a:t>数据基础与统计概览</a:t>
            </a:r>
            <a:endParaRPr lang="zh-CN" sz="3000" b="1" i="0" u="none" strike="noStrike">
              <a:solidFill>
                <a:schemeClr val="tx1"/>
              </a:solidFill>
              <a:effectLst/>
              <a:uFillTx/>
              <a:latin typeface="微软雅黑" panose="020B0503020204020204" pitchFamily="34" charset="-122"/>
              <a:ea typeface="微软雅黑" panose="020B0503020204020204" pitchFamily="34" charset="-122"/>
              <a:sym typeface="+mn-ea"/>
            </a:endParaRPr>
          </a:p>
        </p:txBody>
      </p:sp>
      <p:sp>
        <p:nvSpPr>
          <p:cNvPr id="174" name="任意多边形 173"/>
          <p:cNvSpPr/>
          <p:nvPr/>
        </p:nvSpPr>
        <p:spPr>
          <a:xfrm>
            <a:off x="-108310" y="1250830"/>
            <a:ext cx="11278080" cy="19440"/>
          </a:xfrm>
          <a:custGeom>
            <a:avLst/>
            <a:gdLst/>
            <a:ahLst/>
            <a:cxnLst/>
            <a:rect l="0" t="0" r="r" b="b"/>
            <a:pathLst>
              <a:path w="31328" h="54">
                <a:moveTo>
                  <a:pt x="0" y="0"/>
                </a:moveTo>
                <a:lnTo>
                  <a:pt x="31328" y="0"/>
                </a:lnTo>
                <a:lnTo>
                  <a:pt x="31328" y="54"/>
                </a:lnTo>
                <a:lnTo>
                  <a:pt x="0" y="54"/>
                </a:lnTo>
                <a:lnTo>
                  <a:pt x="0" y="0"/>
                </a:lnTo>
                <a:close/>
              </a:path>
            </a:pathLst>
          </a:custGeom>
          <a:solidFill>
            <a:srgbClr val="374151"/>
          </a:solidFill>
          <a:ln w="0">
            <a:noFill/>
          </a:ln>
        </p:spPr>
        <p:txBody>
          <a:bodyPr lIns="0" tIns="0" rIns="0" bIns="0" anchor="t">
            <a:noAutofit/>
          </a:bodyPr>
          <a:lstStyle/>
          <a:p>
            <a:endParaRPr lang="en-US" sz="2400" b="0" u="none" strike="noStrike">
              <a:solidFill>
                <a:srgbClr val="FFFFFF"/>
              </a:solidFill>
              <a:effectLst/>
              <a:uFillTx/>
              <a:latin typeface="Times New Roman" panose="02020603050405020304"/>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t>课题综述</a:t>
            </a:r>
          </a:p>
        </p:txBody>
      </p:sp>
      <p:sp>
        <p:nvSpPr>
          <p:cNvPr id="34" name="文本框 33"/>
          <p:cNvSpPr txBox="1"/>
          <p:nvPr/>
        </p:nvSpPr>
        <p:spPr>
          <a:xfrm>
            <a:off x="323095" y="771790"/>
            <a:ext cx="3816350" cy="461645"/>
          </a:xfrm>
          <a:prstGeom prst="rect">
            <a:avLst/>
          </a:prstGeom>
          <a:noFill/>
          <a:ln w="0">
            <a:noFill/>
          </a:ln>
        </p:spPr>
        <p:txBody>
          <a:bodyPr wrap="none" lIns="0" tIns="0" rIns="0" bIns="0" anchor="t">
            <a:spAutoFit/>
          </a:bodyPr>
          <a:lstStyle/>
          <a:p>
            <a:pPr algn="l"/>
            <a:r>
              <a:rPr lang="zh-CN" sz="3000" b="1">
                <a:solidFill>
                  <a:schemeClr val="tx1"/>
                </a:solidFill>
                <a:effectLst/>
                <a:uFillTx/>
                <a:latin typeface="Noto Sans SC" panose="020B0200000000000000" charset="-122"/>
                <a:ea typeface="Noto Sans SC" panose="020B0200000000000000" charset="-122"/>
                <a:sym typeface="+mn-ea"/>
              </a:rPr>
              <a:t>词频分析与词云可视化</a:t>
            </a:r>
            <a:endParaRPr lang="zh-CN" sz="3000" b="1" i="0" u="none" strike="noStrike">
              <a:solidFill>
                <a:schemeClr val="tx1"/>
              </a:solidFill>
              <a:effectLst/>
              <a:uFillTx/>
              <a:latin typeface="Noto Sans SC" panose="020B0200000000000000" charset="-122"/>
              <a:ea typeface="Noto Sans SC" panose="020B0200000000000000" charset="-122"/>
              <a:sym typeface="+mn-ea"/>
            </a:endParaRPr>
          </a:p>
        </p:txBody>
      </p:sp>
      <p:sp>
        <p:nvSpPr>
          <p:cNvPr id="127" name="文本框 126"/>
          <p:cNvSpPr txBox="1"/>
          <p:nvPr/>
        </p:nvSpPr>
        <p:spPr>
          <a:xfrm>
            <a:off x="382905" y="1591435"/>
            <a:ext cx="1659636" cy="265680"/>
          </a:xfrm>
          <a:prstGeom prst="rect">
            <a:avLst/>
          </a:prstGeom>
          <a:noFill/>
          <a:ln w="0">
            <a:noFill/>
          </a:ln>
        </p:spPr>
        <p:txBody>
          <a:bodyPr wrap="none" lIns="0" tIns="0" rIns="0" bIns="0" anchor="t">
            <a:spAutoFit/>
          </a:bodyPr>
          <a:lstStyle/>
          <a:p>
            <a:r>
              <a:rPr lang="zh-CN" sz="1800" b="1" i="0" u="none" strike="noStrike">
                <a:solidFill>
                  <a:schemeClr val="tx1"/>
                </a:solidFill>
                <a:effectLst/>
                <a:uFillTx/>
                <a:latin typeface="Noto Sans SC" panose="020B0200000000000000" charset="-122"/>
                <a:ea typeface="Noto Sans SC" panose="020B0200000000000000" charset="-122"/>
              </a:rPr>
              <a:t>词频分析方法</a:t>
            </a:r>
          </a:p>
        </p:txBody>
      </p:sp>
      <p:sp>
        <p:nvSpPr>
          <p:cNvPr id="35" name="任意多边形 34"/>
          <p:cNvSpPr/>
          <p:nvPr/>
        </p:nvSpPr>
        <p:spPr>
          <a:xfrm>
            <a:off x="394095" y="2059230"/>
            <a:ext cx="47880" cy="47880"/>
          </a:xfrm>
          <a:custGeom>
            <a:avLst/>
            <a:gdLst/>
            <a:ahLst/>
            <a:cxnLst/>
            <a:rect l="0" t="0" r="r" b="b"/>
            <a:pathLst>
              <a:path w="133" h="133">
                <a:moveTo>
                  <a:pt x="133" y="66"/>
                </a:moveTo>
                <a:cubicBezTo>
                  <a:pt x="133" y="75"/>
                  <a:pt x="132" y="83"/>
                  <a:pt x="128" y="91"/>
                </a:cubicBezTo>
                <a:cubicBezTo>
                  <a:pt x="125" y="99"/>
                  <a:pt x="120" y="106"/>
                  <a:pt x="114" y="113"/>
                </a:cubicBezTo>
                <a:cubicBezTo>
                  <a:pt x="108" y="119"/>
                  <a:pt x="101" y="124"/>
                  <a:pt x="93" y="127"/>
                </a:cubicBezTo>
                <a:cubicBezTo>
                  <a:pt x="85" y="130"/>
                  <a:pt x="76" y="133"/>
                  <a:pt x="67" y="133"/>
                </a:cubicBezTo>
                <a:cubicBezTo>
                  <a:pt x="59" y="133"/>
                  <a:pt x="50" y="130"/>
                  <a:pt x="42" y="127"/>
                </a:cubicBezTo>
                <a:cubicBezTo>
                  <a:pt x="33" y="124"/>
                  <a:pt x="26" y="119"/>
                  <a:pt x="20" y="113"/>
                </a:cubicBezTo>
                <a:cubicBezTo>
                  <a:pt x="13" y="106"/>
                  <a:pt x="9" y="99"/>
                  <a:pt x="5" y="91"/>
                </a:cubicBezTo>
                <a:cubicBezTo>
                  <a:pt x="2" y="83"/>
                  <a:pt x="0" y="75"/>
                  <a:pt x="0" y="66"/>
                </a:cubicBezTo>
                <a:cubicBezTo>
                  <a:pt x="0" y="57"/>
                  <a:pt x="2" y="49"/>
                  <a:pt x="5" y="41"/>
                </a:cubicBezTo>
                <a:cubicBezTo>
                  <a:pt x="9" y="32"/>
                  <a:pt x="13" y="25"/>
                  <a:pt x="20" y="19"/>
                </a:cubicBezTo>
                <a:cubicBezTo>
                  <a:pt x="26" y="13"/>
                  <a:pt x="33" y="8"/>
                  <a:pt x="42" y="5"/>
                </a:cubicBezTo>
                <a:cubicBezTo>
                  <a:pt x="50" y="1"/>
                  <a:pt x="59" y="0"/>
                  <a:pt x="67" y="0"/>
                </a:cubicBezTo>
                <a:cubicBezTo>
                  <a:pt x="76" y="0"/>
                  <a:pt x="85" y="1"/>
                  <a:pt x="93" y="5"/>
                </a:cubicBezTo>
                <a:cubicBezTo>
                  <a:pt x="101" y="8"/>
                  <a:pt x="108" y="13"/>
                  <a:pt x="114" y="19"/>
                </a:cubicBezTo>
                <a:cubicBezTo>
                  <a:pt x="120" y="25"/>
                  <a:pt x="125" y="32"/>
                  <a:pt x="128" y="41"/>
                </a:cubicBezTo>
                <a:cubicBezTo>
                  <a:pt x="132" y="49"/>
                  <a:pt x="133" y="57"/>
                  <a:pt x="133" y="66"/>
                </a:cubicBezTo>
                <a:close/>
              </a:path>
            </a:pathLst>
          </a:custGeom>
          <a:solidFill>
            <a:srgbClr val="D1D5DB"/>
          </a:solidFill>
          <a:ln w="0">
            <a:noFill/>
          </a:ln>
        </p:spPr>
        <p:txBody>
          <a:bodyPr lIns="0" tIns="0" rIns="0" bIns="0" anchor="t">
            <a:noAutofit/>
          </a:bodyPr>
          <a:lstStyle/>
          <a:p>
            <a:endParaRPr lang="en-US" sz="2400" b="0" u="none" strike="noStrike">
              <a:solidFill>
                <a:schemeClr val="tx1"/>
              </a:solidFill>
              <a:effectLst/>
              <a:uFillTx/>
              <a:latin typeface="Times New Roman" panose="02020603050405020304"/>
            </a:endParaRPr>
          </a:p>
        </p:txBody>
      </p:sp>
      <p:sp>
        <p:nvSpPr>
          <p:cNvPr id="36" name="文本框 35"/>
          <p:cNvSpPr txBox="1"/>
          <p:nvPr/>
        </p:nvSpPr>
        <p:spPr>
          <a:xfrm>
            <a:off x="603975" y="1984710"/>
            <a:ext cx="335280" cy="178920"/>
          </a:xfrm>
          <a:prstGeom prst="rect">
            <a:avLst/>
          </a:prstGeom>
          <a:noFill/>
          <a:ln w="0">
            <a:noFill/>
          </a:ln>
        </p:spPr>
        <p:txBody>
          <a:bodyPr wrap="none" lIns="0" tIns="0" rIns="0" bIns="0" anchor="t">
            <a:spAutoFit/>
          </a:bodyPr>
          <a:lstStyle/>
          <a:p>
            <a:r>
              <a:rPr lang="zh-CN" sz="1200" b="0" i="0" u="none" strike="noStrike">
                <a:solidFill>
                  <a:schemeClr val="tx1"/>
                </a:solidFill>
                <a:effectLst/>
                <a:uFillTx/>
                <a:latin typeface="Noto Sans SC" panose="020B0200000000000000" charset="-122"/>
                <a:ea typeface="Noto Sans SC" panose="020B0200000000000000" charset="-122"/>
              </a:rPr>
              <a:t>基于</a:t>
            </a:r>
          </a:p>
        </p:txBody>
      </p:sp>
      <p:sp>
        <p:nvSpPr>
          <p:cNvPr id="37" name="文本框 36"/>
          <p:cNvSpPr txBox="1"/>
          <p:nvPr/>
        </p:nvSpPr>
        <p:spPr>
          <a:xfrm>
            <a:off x="908535" y="1987950"/>
            <a:ext cx="548640" cy="171000"/>
          </a:xfrm>
          <a:prstGeom prst="rect">
            <a:avLst/>
          </a:prstGeom>
          <a:noFill/>
          <a:ln w="0">
            <a:noFill/>
          </a:ln>
        </p:spPr>
        <p:txBody>
          <a:bodyPr wrap="none" lIns="0" tIns="0" rIns="0" bIns="0" anchor="t">
            <a:spAutoFit/>
          </a:bodyPr>
          <a:lstStyle/>
          <a:p>
            <a:r>
              <a:rPr lang="en-US" sz="1200" b="0" i="0" u="none" strike="noStrike">
                <a:solidFill>
                  <a:schemeClr val="tx1"/>
                </a:solidFill>
                <a:effectLst/>
                <a:uFillTx/>
                <a:latin typeface="Noto Sans SC" panose="020B0200000000000000" charset="-122"/>
                <a:ea typeface="Noto Sans SC" panose="020B0200000000000000" charset="-122"/>
              </a:rPr>
              <a:t>TF-IDF</a:t>
            </a:r>
          </a:p>
        </p:txBody>
      </p:sp>
      <p:sp>
        <p:nvSpPr>
          <p:cNvPr id="38" name="任意多边形 37"/>
          <p:cNvSpPr/>
          <p:nvPr/>
        </p:nvSpPr>
        <p:spPr>
          <a:xfrm>
            <a:off x="394095" y="2382870"/>
            <a:ext cx="47880" cy="48240"/>
          </a:xfrm>
          <a:custGeom>
            <a:avLst/>
            <a:gdLst/>
            <a:ahLst/>
            <a:cxnLst/>
            <a:rect l="0" t="0" r="r" b="b"/>
            <a:pathLst>
              <a:path w="133" h="134">
                <a:moveTo>
                  <a:pt x="133" y="67"/>
                </a:moveTo>
                <a:cubicBezTo>
                  <a:pt x="133" y="76"/>
                  <a:pt x="132" y="85"/>
                  <a:pt x="128" y="93"/>
                </a:cubicBezTo>
                <a:cubicBezTo>
                  <a:pt x="125" y="101"/>
                  <a:pt x="120" y="108"/>
                  <a:pt x="114" y="114"/>
                </a:cubicBezTo>
                <a:cubicBezTo>
                  <a:pt x="108" y="120"/>
                  <a:pt x="101" y="125"/>
                  <a:pt x="93" y="129"/>
                </a:cubicBezTo>
                <a:cubicBezTo>
                  <a:pt x="85" y="132"/>
                  <a:pt x="76" y="134"/>
                  <a:pt x="67" y="134"/>
                </a:cubicBezTo>
                <a:cubicBezTo>
                  <a:pt x="59" y="134"/>
                  <a:pt x="50" y="132"/>
                  <a:pt x="42" y="129"/>
                </a:cubicBezTo>
                <a:cubicBezTo>
                  <a:pt x="33" y="125"/>
                  <a:pt x="26" y="120"/>
                  <a:pt x="20" y="114"/>
                </a:cubicBezTo>
                <a:cubicBezTo>
                  <a:pt x="13" y="108"/>
                  <a:pt x="9" y="101"/>
                  <a:pt x="5" y="93"/>
                </a:cubicBezTo>
                <a:cubicBezTo>
                  <a:pt x="2" y="85"/>
                  <a:pt x="0" y="76"/>
                  <a:pt x="0" y="67"/>
                </a:cubicBezTo>
                <a:cubicBezTo>
                  <a:pt x="0" y="59"/>
                  <a:pt x="2" y="50"/>
                  <a:pt x="5" y="42"/>
                </a:cubicBezTo>
                <a:cubicBezTo>
                  <a:pt x="9" y="34"/>
                  <a:pt x="13" y="27"/>
                  <a:pt x="20" y="20"/>
                </a:cubicBezTo>
                <a:cubicBezTo>
                  <a:pt x="26" y="13"/>
                  <a:pt x="33" y="9"/>
                  <a:pt x="42" y="5"/>
                </a:cubicBezTo>
                <a:cubicBezTo>
                  <a:pt x="50" y="2"/>
                  <a:pt x="59" y="0"/>
                  <a:pt x="67" y="0"/>
                </a:cubicBezTo>
                <a:cubicBezTo>
                  <a:pt x="76" y="0"/>
                  <a:pt x="85" y="2"/>
                  <a:pt x="93" y="5"/>
                </a:cubicBezTo>
                <a:cubicBezTo>
                  <a:pt x="101" y="9"/>
                  <a:pt x="108" y="13"/>
                  <a:pt x="114" y="20"/>
                </a:cubicBezTo>
                <a:cubicBezTo>
                  <a:pt x="120" y="27"/>
                  <a:pt x="125" y="34"/>
                  <a:pt x="128" y="42"/>
                </a:cubicBezTo>
                <a:cubicBezTo>
                  <a:pt x="132" y="50"/>
                  <a:pt x="133" y="59"/>
                  <a:pt x="133" y="67"/>
                </a:cubicBezTo>
                <a:close/>
              </a:path>
            </a:pathLst>
          </a:custGeom>
          <a:solidFill>
            <a:srgbClr val="D1D5DB"/>
          </a:solidFill>
          <a:ln w="0">
            <a:noFill/>
          </a:ln>
        </p:spPr>
        <p:txBody>
          <a:bodyPr lIns="0" tIns="0" rIns="0" bIns="0" anchor="t">
            <a:noAutofit/>
          </a:bodyPr>
          <a:lstStyle/>
          <a:p>
            <a:endParaRPr lang="en-US" sz="2400" b="0" u="none" strike="noStrike">
              <a:solidFill>
                <a:schemeClr val="tx1"/>
              </a:solidFill>
              <a:effectLst/>
              <a:uFillTx/>
              <a:latin typeface="Times New Roman" panose="02020603050405020304"/>
            </a:endParaRPr>
          </a:p>
        </p:txBody>
      </p:sp>
      <p:sp>
        <p:nvSpPr>
          <p:cNvPr id="39" name="文本框 38"/>
          <p:cNvSpPr txBox="1"/>
          <p:nvPr/>
        </p:nvSpPr>
        <p:spPr>
          <a:xfrm>
            <a:off x="1390935" y="1984710"/>
            <a:ext cx="1173480" cy="178920"/>
          </a:xfrm>
          <a:prstGeom prst="rect">
            <a:avLst/>
          </a:prstGeom>
          <a:noFill/>
          <a:ln w="0">
            <a:noFill/>
          </a:ln>
        </p:spPr>
        <p:txBody>
          <a:bodyPr wrap="none" lIns="0" tIns="0" rIns="0" bIns="0" anchor="t">
            <a:spAutoFit/>
          </a:bodyPr>
          <a:lstStyle/>
          <a:p>
            <a:r>
              <a:rPr lang="zh-CN" sz="1200" b="0" i="0" u="none" strike="noStrike">
                <a:solidFill>
                  <a:schemeClr val="tx1"/>
                </a:solidFill>
                <a:effectLst/>
                <a:uFillTx/>
                <a:latin typeface="Noto Sans SC" panose="020B0200000000000000" charset="-122"/>
                <a:ea typeface="Noto Sans SC" panose="020B0200000000000000" charset="-122"/>
              </a:rPr>
              <a:t>算法提取关键词</a:t>
            </a:r>
          </a:p>
        </p:txBody>
      </p:sp>
      <p:sp>
        <p:nvSpPr>
          <p:cNvPr id="40" name="文本框 39"/>
          <p:cNvSpPr txBox="1"/>
          <p:nvPr/>
        </p:nvSpPr>
        <p:spPr>
          <a:xfrm>
            <a:off x="603975" y="2308350"/>
            <a:ext cx="1844040" cy="178920"/>
          </a:xfrm>
          <a:prstGeom prst="rect">
            <a:avLst/>
          </a:prstGeom>
          <a:noFill/>
          <a:ln w="0">
            <a:noFill/>
          </a:ln>
        </p:spPr>
        <p:txBody>
          <a:bodyPr wrap="none" lIns="0" tIns="0" rIns="0" bIns="0" anchor="t">
            <a:spAutoFit/>
          </a:bodyPr>
          <a:lstStyle/>
          <a:p>
            <a:r>
              <a:rPr lang="zh-CN" sz="1200" b="0" i="0" u="none" strike="noStrike">
                <a:solidFill>
                  <a:schemeClr val="tx1"/>
                </a:solidFill>
                <a:effectLst/>
                <a:uFillTx/>
                <a:latin typeface="Noto Sans SC" panose="020B0200000000000000" charset="-122"/>
                <a:ea typeface="Noto Sans SC" panose="020B0200000000000000" charset="-122"/>
              </a:rPr>
              <a:t>去除停用词与无意义词汇</a:t>
            </a:r>
          </a:p>
        </p:txBody>
      </p:sp>
      <p:sp>
        <p:nvSpPr>
          <p:cNvPr id="124" name="任意多边形 123"/>
          <p:cNvSpPr/>
          <p:nvPr/>
        </p:nvSpPr>
        <p:spPr>
          <a:xfrm>
            <a:off x="-108310" y="1288930"/>
            <a:ext cx="11278080" cy="19440"/>
          </a:xfrm>
          <a:custGeom>
            <a:avLst/>
            <a:gdLst/>
            <a:ahLst/>
            <a:cxnLst/>
            <a:rect l="0" t="0" r="r" b="b"/>
            <a:pathLst>
              <a:path w="31328" h="54">
                <a:moveTo>
                  <a:pt x="0" y="0"/>
                </a:moveTo>
                <a:lnTo>
                  <a:pt x="31328" y="0"/>
                </a:lnTo>
                <a:lnTo>
                  <a:pt x="31328" y="54"/>
                </a:lnTo>
                <a:lnTo>
                  <a:pt x="0" y="54"/>
                </a:lnTo>
                <a:lnTo>
                  <a:pt x="0" y="0"/>
                </a:lnTo>
                <a:close/>
              </a:path>
            </a:pathLst>
          </a:custGeom>
          <a:solidFill>
            <a:srgbClr val="374151"/>
          </a:solidFill>
          <a:ln w="0">
            <a:noFill/>
          </a:ln>
        </p:spPr>
        <p:txBody>
          <a:bodyPr lIns="0" tIns="0" rIns="0" bIns="0" anchor="t">
            <a:noAutofit/>
          </a:bodyPr>
          <a:lstStyle/>
          <a:p>
            <a:endParaRPr lang="en-US" sz="2400" b="0" u="none" strike="noStrike">
              <a:solidFill>
                <a:srgbClr val="FFFFFF"/>
              </a:solidFill>
              <a:effectLst/>
              <a:uFillTx/>
              <a:latin typeface="Times New Roman" panose="02020603050405020304"/>
            </a:endParaRPr>
          </a:p>
        </p:txBody>
      </p:sp>
      <p:sp>
        <p:nvSpPr>
          <p:cNvPr id="135" name="文本框 134"/>
          <p:cNvSpPr txBox="1"/>
          <p:nvPr/>
        </p:nvSpPr>
        <p:spPr>
          <a:xfrm>
            <a:off x="2771775" y="1591980"/>
            <a:ext cx="1106424" cy="265680"/>
          </a:xfrm>
          <a:prstGeom prst="rect">
            <a:avLst/>
          </a:prstGeom>
          <a:noFill/>
          <a:ln w="0">
            <a:noFill/>
          </a:ln>
        </p:spPr>
        <p:txBody>
          <a:bodyPr wrap="none" lIns="0" tIns="0" rIns="0" bIns="0" anchor="t">
            <a:spAutoFit/>
          </a:bodyPr>
          <a:lstStyle/>
          <a:p>
            <a:r>
              <a:rPr lang="zh-CN" sz="1800" b="1" i="0" u="none" strike="noStrike">
                <a:solidFill>
                  <a:schemeClr val="tx1"/>
                </a:solidFill>
                <a:effectLst/>
                <a:uFillTx/>
                <a:latin typeface="Noto Sans SC" panose="020B0200000000000000" charset="-122"/>
                <a:ea typeface="Noto Sans SC" panose="020B0200000000000000" charset="-122"/>
              </a:rPr>
              <a:t>词云展示</a:t>
            </a:r>
          </a:p>
        </p:txBody>
      </p:sp>
      <p:pic>
        <p:nvPicPr>
          <p:cNvPr id="2" name="图片 1"/>
          <p:cNvPicPr>
            <a:picLocks noChangeAspect="1"/>
          </p:cNvPicPr>
          <p:nvPr/>
        </p:nvPicPr>
        <p:blipFill>
          <a:blip r:embed="rId3"/>
          <a:stretch>
            <a:fillRect/>
          </a:stretch>
        </p:blipFill>
        <p:spPr>
          <a:xfrm>
            <a:off x="2609850" y="2025015"/>
            <a:ext cx="6489065" cy="259905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任意多边形 25"/>
          <p:cNvSpPr/>
          <p:nvPr/>
        </p:nvSpPr>
        <p:spPr>
          <a:xfrm>
            <a:off x="323215" y="3121660"/>
            <a:ext cx="3888740" cy="1746885"/>
          </a:xfrm>
          <a:custGeom>
            <a:avLst/>
            <a:gdLst/>
            <a:ahLst/>
            <a:cxnLst/>
            <a:rect l="0" t="0" r="r" b="b"/>
            <a:pathLst>
              <a:path w="14751" h="4023">
                <a:moveTo>
                  <a:pt x="0" y="3824"/>
                </a:moveTo>
                <a:lnTo>
                  <a:pt x="0" y="198"/>
                </a:lnTo>
                <a:cubicBezTo>
                  <a:pt x="0" y="185"/>
                  <a:pt x="1" y="172"/>
                  <a:pt x="3" y="160"/>
                </a:cubicBezTo>
                <a:cubicBezTo>
                  <a:pt x="5" y="147"/>
                  <a:pt x="8" y="135"/>
                  <a:pt x="12" y="122"/>
                </a:cubicBezTo>
                <a:cubicBezTo>
                  <a:pt x="16" y="110"/>
                  <a:pt x="21" y="99"/>
                  <a:pt x="27" y="88"/>
                </a:cubicBezTo>
                <a:cubicBezTo>
                  <a:pt x="32" y="77"/>
                  <a:pt x="39" y="67"/>
                  <a:pt x="46" y="58"/>
                </a:cubicBezTo>
                <a:cubicBezTo>
                  <a:pt x="54" y="49"/>
                  <a:pt x="62" y="41"/>
                  <a:pt x="70" y="33"/>
                </a:cubicBezTo>
                <a:cubicBezTo>
                  <a:pt x="79" y="26"/>
                  <a:pt x="88" y="20"/>
                  <a:pt x="98" y="15"/>
                </a:cubicBezTo>
                <a:cubicBezTo>
                  <a:pt x="107" y="10"/>
                  <a:pt x="117" y="6"/>
                  <a:pt x="128" y="4"/>
                </a:cubicBezTo>
                <a:cubicBezTo>
                  <a:pt x="138" y="1"/>
                  <a:pt x="148" y="0"/>
                  <a:pt x="158" y="0"/>
                </a:cubicBezTo>
                <a:lnTo>
                  <a:pt x="14553" y="0"/>
                </a:lnTo>
                <a:cubicBezTo>
                  <a:pt x="14566" y="0"/>
                  <a:pt x="14579" y="1"/>
                  <a:pt x="14592" y="4"/>
                </a:cubicBezTo>
                <a:cubicBezTo>
                  <a:pt x="14604" y="6"/>
                  <a:pt x="14617" y="10"/>
                  <a:pt x="14629" y="15"/>
                </a:cubicBezTo>
                <a:cubicBezTo>
                  <a:pt x="14641" y="20"/>
                  <a:pt x="14652" y="26"/>
                  <a:pt x="14663" y="33"/>
                </a:cubicBezTo>
                <a:cubicBezTo>
                  <a:pt x="14674" y="41"/>
                  <a:pt x="14684" y="49"/>
                  <a:pt x="14693" y="58"/>
                </a:cubicBezTo>
                <a:cubicBezTo>
                  <a:pt x="14702" y="67"/>
                  <a:pt x="14711" y="77"/>
                  <a:pt x="14718" y="88"/>
                </a:cubicBezTo>
                <a:cubicBezTo>
                  <a:pt x="14725" y="99"/>
                  <a:pt x="14731" y="110"/>
                  <a:pt x="14736" y="122"/>
                </a:cubicBezTo>
                <a:cubicBezTo>
                  <a:pt x="14741" y="135"/>
                  <a:pt x="14745" y="147"/>
                  <a:pt x="14747" y="160"/>
                </a:cubicBezTo>
                <a:cubicBezTo>
                  <a:pt x="14750" y="172"/>
                  <a:pt x="14751" y="185"/>
                  <a:pt x="14751" y="198"/>
                </a:cubicBezTo>
                <a:lnTo>
                  <a:pt x="14751" y="3824"/>
                </a:lnTo>
                <a:cubicBezTo>
                  <a:pt x="14751" y="3837"/>
                  <a:pt x="14750" y="3850"/>
                  <a:pt x="14747" y="3863"/>
                </a:cubicBezTo>
                <a:cubicBezTo>
                  <a:pt x="14745" y="3876"/>
                  <a:pt x="14741" y="3888"/>
                  <a:pt x="14736" y="3900"/>
                </a:cubicBezTo>
                <a:cubicBezTo>
                  <a:pt x="14731" y="3912"/>
                  <a:pt x="14725" y="3924"/>
                  <a:pt x="14718" y="3934"/>
                </a:cubicBezTo>
                <a:cubicBezTo>
                  <a:pt x="14711" y="3945"/>
                  <a:pt x="14702" y="3955"/>
                  <a:pt x="14693" y="3965"/>
                </a:cubicBezTo>
                <a:cubicBezTo>
                  <a:pt x="14684" y="3974"/>
                  <a:pt x="14674" y="3982"/>
                  <a:pt x="14663" y="3989"/>
                </a:cubicBezTo>
                <a:cubicBezTo>
                  <a:pt x="14652" y="3996"/>
                  <a:pt x="14641" y="4003"/>
                  <a:pt x="14629" y="4008"/>
                </a:cubicBezTo>
                <a:cubicBezTo>
                  <a:pt x="14617" y="4013"/>
                  <a:pt x="14604" y="4016"/>
                  <a:pt x="14592" y="4019"/>
                </a:cubicBezTo>
                <a:cubicBezTo>
                  <a:pt x="14579" y="4021"/>
                  <a:pt x="14566" y="4023"/>
                  <a:pt x="14553" y="4023"/>
                </a:cubicBezTo>
                <a:lnTo>
                  <a:pt x="158" y="4023"/>
                </a:lnTo>
                <a:cubicBezTo>
                  <a:pt x="148" y="4023"/>
                  <a:pt x="138" y="4021"/>
                  <a:pt x="128" y="4019"/>
                </a:cubicBezTo>
                <a:cubicBezTo>
                  <a:pt x="117" y="4016"/>
                  <a:pt x="107" y="4013"/>
                  <a:pt x="98" y="4008"/>
                </a:cubicBezTo>
                <a:cubicBezTo>
                  <a:pt x="88" y="4003"/>
                  <a:pt x="79" y="3996"/>
                  <a:pt x="70" y="3989"/>
                </a:cubicBezTo>
                <a:cubicBezTo>
                  <a:pt x="62" y="3982"/>
                  <a:pt x="54" y="3974"/>
                  <a:pt x="46" y="3965"/>
                </a:cubicBezTo>
                <a:cubicBezTo>
                  <a:pt x="39" y="3955"/>
                  <a:pt x="32" y="3945"/>
                  <a:pt x="27" y="3934"/>
                </a:cubicBezTo>
                <a:cubicBezTo>
                  <a:pt x="21" y="3924"/>
                  <a:pt x="16" y="3912"/>
                  <a:pt x="12" y="3900"/>
                </a:cubicBezTo>
                <a:cubicBezTo>
                  <a:pt x="8" y="3888"/>
                  <a:pt x="5" y="3876"/>
                  <a:pt x="3" y="3863"/>
                </a:cubicBezTo>
                <a:cubicBezTo>
                  <a:pt x="1" y="3850"/>
                  <a:pt x="0" y="3837"/>
                  <a:pt x="0" y="3824"/>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0"/>
          </p:nvPr>
        </p:nvSpPr>
        <p:spPr/>
        <p:txBody>
          <a:bodyPr/>
          <a:lstStyle/>
          <a:p>
            <a:r>
              <a:rPr lang="zh-CN" altLang="en-US" dirty="0"/>
              <a:t>课题综述</a:t>
            </a:r>
          </a:p>
        </p:txBody>
      </p:sp>
      <p:sp>
        <p:nvSpPr>
          <p:cNvPr id="34" name="文本框 33"/>
          <p:cNvSpPr txBox="1"/>
          <p:nvPr/>
        </p:nvSpPr>
        <p:spPr>
          <a:xfrm>
            <a:off x="323095" y="771790"/>
            <a:ext cx="3434715" cy="461645"/>
          </a:xfrm>
          <a:prstGeom prst="rect">
            <a:avLst/>
          </a:prstGeom>
          <a:noFill/>
          <a:ln w="0">
            <a:noFill/>
          </a:ln>
        </p:spPr>
        <p:txBody>
          <a:bodyPr wrap="none" lIns="0" tIns="0" rIns="0" bIns="0" anchor="t">
            <a:spAutoFit/>
          </a:bodyPr>
          <a:lstStyle/>
          <a:p>
            <a:pPr algn="l"/>
            <a:r>
              <a:rPr lang="zh-CN" sz="3000" b="1">
                <a:solidFill>
                  <a:schemeClr val="tx1"/>
                </a:solidFill>
                <a:effectLst/>
                <a:uFillTx/>
                <a:latin typeface="微软雅黑" panose="020B0503020204020204" pitchFamily="34" charset="-122"/>
                <a:ea typeface="微软雅黑" panose="020B0503020204020204" pitchFamily="34" charset="-122"/>
                <a:sym typeface="+mn-ea"/>
              </a:rPr>
              <a:t>情感分析方法与结果</a:t>
            </a:r>
            <a:endParaRPr lang="zh-CN" sz="3000" b="1" i="0" u="none" strike="noStrike">
              <a:solidFill>
                <a:schemeClr val="tx1"/>
              </a:solidFill>
              <a:effectLst/>
              <a:uFillTx/>
              <a:latin typeface="微软雅黑" panose="020B0503020204020204" pitchFamily="34" charset="-122"/>
              <a:ea typeface="微软雅黑" panose="020B0503020204020204" pitchFamily="34" charset="-122"/>
              <a:sym typeface="+mn-ea"/>
            </a:endParaRPr>
          </a:p>
        </p:txBody>
      </p:sp>
      <p:sp>
        <p:nvSpPr>
          <p:cNvPr id="124" name="任意多边形 123"/>
          <p:cNvSpPr/>
          <p:nvPr/>
        </p:nvSpPr>
        <p:spPr>
          <a:xfrm>
            <a:off x="-108310" y="1288930"/>
            <a:ext cx="11278080" cy="19440"/>
          </a:xfrm>
          <a:custGeom>
            <a:avLst/>
            <a:gdLst/>
            <a:ahLst/>
            <a:cxnLst/>
            <a:rect l="0" t="0" r="r" b="b"/>
            <a:pathLst>
              <a:path w="31328" h="54">
                <a:moveTo>
                  <a:pt x="0" y="0"/>
                </a:moveTo>
                <a:lnTo>
                  <a:pt x="31328" y="0"/>
                </a:lnTo>
                <a:lnTo>
                  <a:pt x="31328" y="54"/>
                </a:lnTo>
                <a:lnTo>
                  <a:pt x="0" y="54"/>
                </a:lnTo>
                <a:lnTo>
                  <a:pt x="0" y="0"/>
                </a:lnTo>
                <a:close/>
              </a:path>
            </a:pathLst>
          </a:custGeom>
          <a:solidFill>
            <a:srgbClr val="374151"/>
          </a:solidFill>
          <a:ln w="0">
            <a:noFill/>
          </a:ln>
        </p:spPr>
        <p:txBody>
          <a:bodyPr lIns="0" tIns="0" rIns="0" bIns="0" anchor="t">
            <a:noAutofit/>
          </a:bodyPr>
          <a:lstStyle/>
          <a:p>
            <a:endParaRPr lang="en-US" sz="2400" b="0" u="none" strike="noStrike">
              <a:solidFill>
                <a:srgbClr val="FFFFFF"/>
              </a:solidFill>
              <a:effectLst/>
              <a:uFillTx/>
              <a:latin typeface="Times New Roman" panose="02020603050405020304"/>
            </a:endParaRPr>
          </a:p>
        </p:txBody>
      </p:sp>
      <p:sp>
        <p:nvSpPr>
          <p:cNvPr id="164" name="任意多边形 163"/>
          <p:cNvSpPr/>
          <p:nvPr/>
        </p:nvSpPr>
        <p:spPr>
          <a:xfrm>
            <a:off x="323215" y="1453515"/>
            <a:ext cx="2749550" cy="1448435"/>
          </a:xfrm>
          <a:custGeom>
            <a:avLst/>
            <a:gdLst/>
            <a:ahLst/>
            <a:cxnLst/>
            <a:rect l="0" t="0" r="r" b="b"/>
            <a:pathLst>
              <a:path w="14751" h="4023">
                <a:moveTo>
                  <a:pt x="0" y="3824"/>
                </a:moveTo>
                <a:lnTo>
                  <a:pt x="0" y="198"/>
                </a:lnTo>
                <a:cubicBezTo>
                  <a:pt x="0" y="185"/>
                  <a:pt x="1" y="172"/>
                  <a:pt x="3" y="160"/>
                </a:cubicBezTo>
                <a:cubicBezTo>
                  <a:pt x="5" y="147"/>
                  <a:pt x="8" y="135"/>
                  <a:pt x="12" y="122"/>
                </a:cubicBezTo>
                <a:cubicBezTo>
                  <a:pt x="16" y="110"/>
                  <a:pt x="21" y="99"/>
                  <a:pt x="27" y="88"/>
                </a:cubicBezTo>
                <a:cubicBezTo>
                  <a:pt x="32" y="77"/>
                  <a:pt x="39" y="67"/>
                  <a:pt x="46" y="58"/>
                </a:cubicBezTo>
                <a:cubicBezTo>
                  <a:pt x="54" y="49"/>
                  <a:pt x="62" y="41"/>
                  <a:pt x="70" y="33"/>
                </a:cubicBezTo>
                <a:cubicBezTo>
                  <a:pt x="79" y="26"/>
                  <a:pt x="88" y="20"/>
                  <a:pt x="98" y="15"/>
                </a:cubicBezTo>
                <a:cubicBezTo>
                  <a:pt x="107" y="10"/>
                  <a:pt x="117" y="6"/>
                  <a:pt x="128" y="4"/>
                </a:cubicBezTo>
                <a:cubicBezTo>
                  <a:pt x="138" y="1"/>
                  <a:pt x="148" y="0"/>
                  <a:pt x="158" y="0"/>
                </a:cubicBezTo>
                <a:lnTo>
                  <a:pt x="14553" y="0"/>
                </a:lnTo>
                <a:cubicBezTo>
                  <a:pt x="14566" y="0"/>
                  <a:pt x="14579" y="1"/>
                  <a:pt x="14592" y="4"/>
                </a:cubicBezTo>
                <a:cubicBezTo>
                  <a:pt x="14604" y="6"/>
                  <a:pt x="14617" y="10"/>
                  <a:pt x="14629" y="15"/>
                </a:cubicBezTo>
                <a:cubicBezTo>
                  <a:pt x="14641" y="20"/>
                  <a:pt x="14652" y="26"/>
                  <a:pt x="14663" y="33"/>
                </a:cubicBezTo>
                <a:cubicBezTo>
                  <a:pt x="14674" y="41"/>
                  <a:pt x="14684" y="49"/>
                  <a:pt x="14693" y="58"/>
                </a:cubicBezTo>
                <a:cubicBezTo>
                  <a:pt x="14702" y="67"/>
                  <a:pt x="14711" y="77"/>
                  <a:pt x="14718" y="88"/>
                </a:cubicBezTo>
                <a:cubicBezTo>
                  <a:pt x="14725" y="99"/>
                  <a:pt x="14731" y="110"/>
                  <a:pt x="14736" y="122"/>
                </a:cubicBezTo>
                <a:cubicBezTo>
                  <a:pt x="14741" y="135"/>
                  <a:pt x="14745" y="147"/>
                  <a:pt x="14747" y="160"/>
                </a:cubicBezTo>
                <a:cubicBezTo>
                  <a:pt x="14750" y="172"/>
                  <a:pt x="14751" y="185"/>
                  <a:pt x="14751" y="198"/>
                </a:cubicBezTo>
                <a:lnTo>
                  <a:pt x="14751" y="3824"/>
                </a:lnTo>
                <a:cubicBezTo>
                  <a:pt x="14751" y="3837"/>
                  <a:pt x="14750" y="3850"/>
                  <a:pt x="14747" y="3863"/>
                </a:cubicBezTo>
                <a:cubicBezTo>
                  <a:pt x="14745" y="3876"/>
                  <a:pt x="14741" y="3888"/>
                  <a:pt x="14736" y="3900"/>
                </a:cubicBezTo>
                <a:cubicBezTo>
                  <a:pt x="14731" y="3912"/>
                  <a:pt x="14725" y="3924"/>
                  <a:pt x="14718" y="3934"/>
                </a:cubicBezTo>
                <a:cubicBezTo>
                  <a:pt x="14711" y="3945"/>
                  <a:pt x="14702" y="3955"/>
                  <a:pt x="14693" y="3965"/>
                </a:cubicBezTo>
                <a:cubicBezTo>
                  <a:pt x="14684" y="3974"/>
                  <a:pt x="14674" y="3982"/>
                  <a:pt x="14663" y="3989"/>
                </a:cubicBezTo>
                <a:cubicBezTo>
                  <a:pt x="14652" y="3996"/>
                  <a:pt x="14641" y="4003"/>
                  <a:pt x="14629" y="4008"/>
                </a:cubicBezTo>
                <a:cubicBezTo>
                  <a:pt x="14617" y="4013"/>
                  <a:pt x="14604" y="4016"/>
                  <a:pt x="14592" y="4019"/>
                </a:cubicBezTo>
                <a:cubicBezTo>
                  <a:pt x="14579" y="4021"/>
                  <a:pt x="14566" y="4023"/>
                  <a:pt x="14553" y="4023"/>
                </a:cubicBezTo>
                <a:lnTo>
                  <a:pt x="158" y="4023"/>
                </a:lnTo>
                <a:cubicBezTo>
                  <a:pt x="148" y="4023"/>
                  <a:pt x="138" y="4021"/>
                  <a:pt x="128" y="4019"/>
                </a:cubicBezTo>
                <a:cubicBezTo>
                  <a:pt x="117" y="4016"/>
                  <a:pt x="107" y="4013"/>
                  <a:pt x="98" y="4008"/>
                </a:cubicBezTo>
                <a:cubicBezTo>
                  <a:pt x="88" y="4003"/>
                  <a:pt x="79" y="3996"/>
                  <a:pt x="70" y="3989"/>
                </a:cubicBezTo>
                <a:cubicBezTo>
                  <a:pt x="62" y="3982"/>
                  <a:pt x="54" y="3974"/>
                  <a:pt x="46" y="3965"/>
                </a:cubicBezTo>
                <a:cubicBezTo>
                  <a:pt x="39" y="3955"/>
                  <a:pt x="32" y="3945"/>
                  <a:pt x="27" y="3934"/>
                </a:cubicBezTo>
                <a:cubicBezTo>
                  <a:pt x="21" y="3924"/>
                  <a:pt x="16" y="3912"/>
                  <a:pt x="12" y="3900"/>
                </a:cubicBezTo>
                <a:cubicBezTo>
                  <a:pt x="8" y="3888"/>
                  <a:pt x="5" y="3876"/>
                  <a:pt x="3" y="3863"/>
                </a:cubicBezTo>
                <a:cubicBezTo>
                  <a:pt x="1" y="3850"/>
                  <a:pt x="0" y="3837"/>
                  <a:pt x="0" y="3824"/>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微软雅黑" panose="020B0503020204020204" pitchFamily="34" charset="-122"/>
              <a:ea typeface="微软雅黑" panose="020B0503020204020204" pitchFamily="34" charset="-122"/>
            </a:endParaRPr>
          </a:p>
        </p:txBody>
      </p:sp>
      <p:sp>
        <p:nvSpPr>
          <p:cNvPr id="167" name="任意多边形 166"/>
          <p:cNvSpPr/>
          <p:nvPr/>
        </p:nvSpPr>
        <p:spPr>
          <a:xfrm>
            <a:off x="499110" y="2199640"/>
            <a:ext cx="47625" cy="48260"/>
          </a:xfrm>
          <a:custGeom>
            <a:avLst/>
            <a:gdLst/>
            <a:ahLst/>
            <a:cxnLst/>
            <a:rect l="0" t="0" r="r" b="b"/>
            <a:pathLst>
              <a:path w="133" h="134">
                <a:moveTo>
                  <a:pt x="133" y="67"/>
                </a:moveTo>
                <a:cubicBezTo>
                  <a:pt x="133" y="75"/>
                  <a:pt x="131" y="84"/>
                  <a:pt x="128" y="92"/>
                </a:cubicBezTo>
                <a:cubicBezTo>
                  <a:pt x="125" y="100"/>
                  <a:pt x="120" y="107"/>
                  <a:pt x="114" y="113"/>
                </a:cubicBezTo>
                <a:cubicBezTo>
                  <a:pt x="107" y="120"/>
                  <a:pt x="100" y="124"/>
                  <a:pt x="92" y="128"/>
                </a:cubicBezTo>
                <a:cubicBezTo>
                  <a:pt x="84" y="131"/>
                  <a:pt x="76" y="134"/>
                  <a:pt x="67" y="134"/>
                </a:cubicBezTo>
                <a:cubicBezTo>
                  <a:pt x="58" y="134"/>
                  <a:pt x="50" y="131"/>
                  <a:pt x="41" y="128"/>
                </a:cubicBezTo>
                <a:cubicBezTo>
                  <a:pt x="33" y="124"/>
                  <a:pt x="26" y="120"/>
                  <a:pt x="20" y="113"/>
                </a:cubicBezTo>
                <a:cubicBezTo>
                  <a:pt x="14" y="107"/>
                  <a:pt x="9" y="100"/>
                  <a:pt x="5" y="92"/>
                </a:cubicBezTo>
                <a:cubicBezTo>
                  <a:pt x="1" y="84"/>
                  <a:pt x="0" y="75"/>
                  <a:pt x="0" y="67"/>
                </a:cubicBezTo>
                <a:cubicBezTo>
                  <a:pt x="0" y="58"/>
                  <a:pt x="1" y="49"/>
                  <a:pt x="5" y="41"/>
                </a:cubicBezTo>
                <a:cubicBezTo>
                  <a:pt x="9" y="33"/>
                  <a:pt x="14" y="26"/>
                  <a:pt x="20" y="20"/>
                </a:cubicBezTo>
                <a:cubicBezTo>
                  <a:pt x="26" y="14"/>
                  <a:pt x="33" y="9"/>
                  <a:pt x="41" y="5"/>
                </a:cubicBezTo>
                <a:cubicBezTo>
                  <a:pt x="50" y="2"/>
                  <a:pt x="58" y="0"/>
                  <a:pt x="67" y="0"/>
                </a:cubicBezTo>
                <a:cubicBezTo>
                  <a:pt x="76" y="0"/>
                  <a:pt x="84" y="2"/>
                  <a:pt x="92" y="5"/>
                </a:cubicBezTo>
                <a:cubicBezTo>
                  <a:pt x="100" y="9"/>
                  <a:pt x="107" y="14"/>
                  <a:pt x="114" y="20"/>
                </a:cubicBezTo>
                <a:cubicBezTo>
                  <a:pt x="120" y="26"/>
                  <a:pt x="125" y="33"/>
                  <a:pt x="128" y="41"/>
                </a:cubicBezTo>
                <a:cubicBezTo>
                  <a:pt x="131" y="49"/>
                  <a:pt x="133" y="58"/>
                  <a:pt x="133" y="67"/>
                </a:cubicBezTo>
                <a:close/>
              </a:path>
            </a:pathLst>
          </a:custGeom>
          <a:solidFill>
            <a:srgbClr val="D1D5DB"/>
          </a:solidFill>
          <a:ln w="0">
            <a:noFill/>
          </a:ln>
        </p:spPr>
        <p:txBody>
          <a:bodyPr lIns="0" tIns="0" rIns="0" bIns="0" anchor="t">
            <a:noAutofit/>
          </a:bodyPr>
          <a:lstStyle/>
          <a:p>
            <a:endParaRPr lang="en-US" sz="2400" b="0" u="none" strike="noStrike">
              <a:solidFill>
                <a:srgbClr val="000000"/>
              </a:solidFill>
              <a:effectLst/>
              <a:uFillTx/>
              <a:latin typeface="微软雅黑" panose="020B0503020204020204" pitchFamily="34" charset="-122"/>
              <a:ea typeface="微软雅黑" panose="020B0503020204020204" pitchFamily="34" charset="-122"/>
            </a:endParaRPr>
          </a:p>
        </p:txBody>
      </p:sp>
      <p:sp>
        <p:nvSpPr>
          <p:cNvPr id="168" name="文本框 167"/>
          <p:cNvSpPr txBox="1"/>
          <p:nvPr/>
        </p:nvSpPr>
        <p:spPr>
          <a:xfrm>
            <a:off x="499110" y="1707515"/>
            <a:ext cx="829945" cy="198120"/>
          </a:xfrm>
          <a:prstGeom prst="rect">
            <a:avLst/>
          </a:prstGeom>
          <a:noFill/>
          <a:ln w="0">
            <a:noFill/>
          </a:ln>
        </p:spPr>
        <p:txBody>
          <a:bodyPr wrap="none" lIns="0" tIns="0" rIns="0" bIns="0" anchor="t">
            <a:spAutoFit/>
          </a:bodyPr>
          <a:lstStyle/>
          <a:p>
            <a:r>
              <a:rPr lang="zh-CN" sz="1350" b="1" i="0" u="none" strike="noStrike">
                <a:solidFill>
                  <a:srgbClr val="F9FAFB"/>
                </a:solidFill>
                <a:effectLst/>
                <a:uFillTx/>
                <a:latin typeface="微软雅黑" panose="020B0503020204020204" pitchFamily="34" charset="-122"/>
                <a:ea typeface="微软雅黑" panose="020B0503020204020204" pitchFamily="34" charset="-122"/>
              </a:rPr>
              <a:t>分析方法</a:t>
            </a:r>
          </a:p>
        </p:txBody>
      </p:sp>
      <p:sp>
        <p:nvSpPr>
          <p:cNvPr id="169" name="任意多边形 168"/>
          <p:cNvSpPr/>
          <p:nvPr/>
        </p:nvSpPr>
        <p:spPr>
          <a:xfrm>
            <a:off x="499110" y="2524125"/>
            <a:ext cx="47625" cy="47625"/>
          </a:xfrm>
          <a:custGeom>
            <a:avLst/>
            <a:gdLst/>
            <a:ahLst/>
            <a:cxnLst/>
            <a:rect l="0" t="0" r="r" b="b"/>
            <a:pathLst>
              <a:path w="133" h="133">
                <a:moveTo>
                  <a:pt x="133" y="67"/>
                </a:moveTo>
                <a:cubicBezTo>
                  <a:pt x="133" y="76"/>
                  <a:pt x="131" y="84"/>
                  <a:pt x="128" y="92"/>
                </a:cubicBezTo>
                <a:cubicBezTo>
                  <a:pt x="125" y="101"/>
                  <a:pt x="120" y="108"/>
                  <a:pt x="114" y="114"/>
                </a:cubicBezTo>
                <a:cubicBezTo>
                  <a:pt x="107" y="120"/>
                  <a:pt x="100" y="125"/>
                  <a:pt x="92" y="128"/>
                </a:cubicBezTo>
                <a:cubicBezTo>
                  <a:pt x="84" y="132"/>
                  <a:pt x="76" y="133"/>
                  <a:pt x="67" y="133"/>
                </a:cubicBezTo>
                <a:cubicBezTo>
                  <a:pt x="58" y="133"/>
                  <a:pt x="50" y="132"/>
                  <a:pt x="41" y="128"/>
                </a:cubicBezTo>
                <a:cubicBezTo>
                  <a:pt x="33" y="125"/>
                  <a:pt x="26" y="120"/>
                  <a:pt x="20" y="114"/>
                </a:cubicBezTo>
                <a:cubicBezTo>
                  <a:pt x="14" y="108"/>
                  <a:pt x="9" y="101"/>
                  <a:pt x="5" y="92"/>
                </a:cubicBezTo>
                <a:cubicBezTo>
                  <a:pt x="1" y="84"/>
                  <a:pt x="0" y="76"/>
                  <a:pt x="0" y="67"/>
                </a:cubicBezTo>
                <a:cubicBezTo>
                  <a:pt x="0" y="58"/>
                  <a:pt x="1" y="50"/>
                  <a:pt x="5" y="42"/>
                </a:cubicBezTo>
                <a:cubicBezTo>
                  <a:pt x="9" y="34"/>
                  <a:pt x="14" y="27"/>
                  <a:pt x="20" y="19"/>
                </a:cubicBezTo>
                <a:cubicBezTo>
                  <a:pt x="26" y="13"/>
                  <a:pt x="33" y="8"/>
                  <a:pt x="41" y="5"/>
                </a:cubicBezTo>
                <a:cubicBezTo>
                  <a:pt x="50" y="2"/>
                  <a:pt x="58" y="0"/>
                  <a:pt x="67" y="0"/>
                </a:cubicBezTo>
                <a:cubicBezTo>
                  <a:pt x="76" y="0"/>
                  <a:pt x="84" y="2"/>
                  <a:pt x="92" y="5"/>
                </a:cubicBezTo>
                <a:cubicBezTo>
                  <a:pt x="100" y="8"/>
                  <a:pt x="107" y="13"/>
                  <a:pt x="114" y="19"/>
                </a:cubicBezTo>
                <a:cubicBezTo>
                  <a:pt x="120" y="27"/>
                  <a:pt x="125" y="34"/>
                  <a:pt x="128" y="42"/>
                </a:cubicBezTo>
                <a:cubicBezTo>
                  <a:pt x="131" y="50"/>
                  <a:pt x="133" y="58"/>
                  <a:pt x="133" y="67"/>
                </a:cubicBezTo>
                <a:close/>
              </a:path>
            </a:pathLst>
          </a:custGeom>
          <a:solidFill>
            <a:srgbClr val="D1D5DB"/>
          </a:solidFill>
          <a:ln w="0">
            <a:noFill/>
          </a:ln>
        </p:spPr>
        <p:txBody>
          <a:bodyPr lIns="0" tIns="0" rIns="0" bIns="0" anchor="t">
            <a:noAutofit/>
          </a:bodyPr>
          <a:lstStyle/>
          <a:p>
            <a:endParaRPr lang="en-US" sz="2400" b="0" u="none" strike="noStrike">
              <a:solidFill>
                <a:srgbClr val="000000"/>
              </a:solidFill>
              <a:effectLst/>
              <a:uFillTx/>
              <a:latin typeface="微软雅黑" panose="020B0503020204020204" pitchFamily="34" charset="-122"/>
              <a:ea typeface="微软雅黑" panose="020B0503020204020204" pitchFamily="34" charset="-122"/>
            </a:endParaRPr>
          </a:p>
        </p:txBody>
      </p:sp>
      <p:sp>
        <p:nvSpPr>
          <p:cNvPr id="170" name="文本框 169"/>
          <p:cNvSpPr txBox="1"/>
          <p:nvPr/>
        </p:nvSpPr>
        <p:spPr>
          <a:xfrm>
            <a:off x="708660" y="2125345"/>
            <a:ext cx="1341120" cy="179070"/>
          </a:xfrm>
          <a:prstGeom prst="rect">
            <a:avLst/>
          </a:prstGeom>
          <a:noFill/>
          <a:ln w="0">
            <a:noFill/>
          </a:ln>
        </p:spPr>
        <p:txBody>
          <a:bodyPr wrap="none" lIns="0" tIns="0" rIns="0" bIns="0" anchor="t">
            <a:spAutoFit/>
          </a:bodyPr>
          <a:lstStyle/>
          <a:p>
            <a:r>
              <a:rPr lang="zh-CN" sz="1200" b="0" i="0" u="none" strike="noStrike" dirty="0">
                <a:solidFill>
                  <a:srgbClr val="D1D5DB"/>
                </a:solidFill>
                <a:effectLst/>
                <a:uFillTx/>
                <a:latin typeface="微软雅黑" panose="020B0503020204020204" pitchFamily="34" charset="-122"/>
                <a:ea typeface="微软雅黑" panose="020B0503020204020204" pitchFamily="34" charset="-122"/>
              </a:rPr>
              <a:t>自研情感分析模型</a:t>
            </a:r>
          </a:p>
        </p:txBody>
      </p:sp>
      <p:sp>
        <p:nvSpPr>
          <p:cNvPr id="171" name="文本框 170"/>
          <p:cNvSpPr txBox="1"/>
          <p:nvPr/>
        </p:nvSpPr>
        <p:spPr>
          <a:xfrm>
            <a:off x="708660" y="2453005"/>
            <a:ext cx="678180" cy="170815"/>
          </a:xfrm>
          <a:prstGeom prst="rect">
            <a:avLst/>
          </a:prstGeom>
          <a:noFill/>
          <a:ln w="0">
            <a:noFill/>
          </a:ln>
        </p:spPr>
        <p:txBody>
          <a:bodyPr wrap="none" lIns="0" tIns="0" rIns="0" bIns="0" anchor="t">
            <a:spAutoFit/>
          </a:bodyPr>
          <a:lstStyle/>
          <a:p>
            <a:r>
              <a:rPr lang="en-US" sz="1200" b="0" i="0" u="none" strike="noStrike">
                <a:solidFill>
                  <a:srgbClr val="D1D5DB"/>
                </a:solidFill>
                <a:effectLst/>
                <a:uFillTx/>
                <a:latin typeface="微软雅黑" panose="020B0503020204020204" pitchFamily="34" charset="-122"/>
                <a:ea typeface="微软雅黑" panose="020B0503020204020204" pitchFamily="34" charset="-122"/>
              </a:rPr>
              <a:t>SnowNLP</a:t>
            </a:r>
          </a:p>
        </p:txBody>
      </p:sp>
      <p:sp>
        <p:nvSpPr>
          <p:cNvPr id="174" name="文本框 173"/>
          <p:cNvSpPr txBox="1"/>
          <p:nvPr/>
        </p:nvSpPr>
        <p:spPr>
          <a:xfrm>
            <a:off x="1386205" y="2449195"/>
            <a:ext cx="1005840" cy="179070"/>
          </a:xfrm>
          <a:prstGeom prst="rect">
            <a:avLst/>
          </a:prstGeom>
          <a:noFill/>
          <a:ln w="0">
            <a:noFill/>
          </a:ln>
        </p:spPr>
        <p:txBody>
          <a:bodyPr wrap="none" lIns="0" tIns="0" rIns="0" bIns="0" anchor="t">
            <a:spAutoFit/>
          </a:bodyPr>
          <a:lstStyle/>
          <a:p>
            <a:r>
              <a:rPr lang="zh-CN" sz="1200" b="0" i="0" u="none" strike="noStrike">
                <a:solidFill>
                  <a:srgbClr val="D1D5DB"/>
                </a:solidFill>
                <a:effectLst/>
                <a:uFillTx/>
                <a:latin typeface="微软雅黑" panose="020B0503020204020204" pitchFamily="34" charset="-122"/>
                <a:ea typeface="微软雅黑" panose="020B0503020204020204" pitchFamily="34" charset="-122"/>
              </a:rPr>
              <a:t>情感分析工具</a:t>
            </a:r>
          </a:p>
        </p:txBody>
      </p:sp>
      <p:sp>
        <p:nvSpPr>
          <p:cNvPr id="25" name="文本框 24"/>
          <p:cNvSpPr txBox="1"/>
          <p:nvPr/>
        </p:nvSpPr>
        <p:spPr>
          <a:xfrm rot="10800000" flipV="1">
            <a:off x="394970" y="3190542"/>
            <a:ext cx="3639186" cy="1477328"/>
          </a:xfrm>
          <a:prstGeom prst="rect">
            <a:avLst/>
          </a:prstGeom>
          <a:noFill/>
          <a:ln w="0">
            <a:noFill/>
          </a:ln>
        </p:spPr>
        <p:txBody>
          <a:bodyPr wrap="square" lIns="0" tIns="0" rIns="0" bIns="0" anchor="t">
            <a:spAutoFit/>
          </a:bodyPr>
          <a:lstStyle/>
          <a:p>
            <a:r>
              <a:rPr lang="zh-CN" altLang="en-US" sz="1200" b="0" i="0" u="none" strike="noStrike" dirty="0">
                <a:solidFill>
                  <a:schemeClr val="bg1"/>
                </a:solidFill>
                <a:effectLst/>
                <a:uFillTx/>
                <a:latin typeface="微软雅黑" panose="020B0503020204020204" pitchFamily="34" charset="-122"/>
                <a:ea typeface="微软雅黑" panose="020B0503020204020204" pitchFamily="34" charset="-122"/>
                <a:cs typeface="微软雅黑" panose="020B0503020204020204" pitchFamily="34" charset="-122"/>
              </a:rPr>
              <a:t>双工具验证：</a:t>
            </a:r>
            <a:endParaRPr lang="en-US" altLang="zh-CN" sz="1200" b="0" i="0" u="none" strike="noStrike" dirty="0">
              <a:solidFill>
                <a:schemeClr val="bg1"/>
              </a:solidFill>
              <a:effectLst/>
              <a:uFillTx/>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200" b="0" i="0" u="none" strike="noStrike" dirty="0">
              <a:solidFill>
                <a:schemeClr val="bg1"/>
              </a:solidFill>
              <a:effectLst/>
              <a:uFillTx/>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b="0" i="0" u="none" strike="noStrike" dirty="0">
                <a:solidFill>
                  <a:schemeClr val="bg1"/>
                </a:solidFill>
                <a:effectLst/>
                <a:uFillTx/>
                <a:latin typeface="微软雅黑" panose="020B0503020204020204" pitchFamily="34" charset="-122"/>
                <a:ea typeface="微软雅黑" panose="020B0503020204020204" pitchFamily="34" charset="-122"/>
                <a:cs typeface="微软雅黑" panose="020B0503020204020204" pitchFamily="34" charset="-122"/>
              </a:rPr>
              <a:t>自研模型针对学术文本优化（增加 “科研突破”“实验失败” 等专业词汇的情感权重）</a:t>
            </a:r>
            <a:endParaRPr lang="en-US" altLang="zh-CN" sz="1200" b="0" i="0" u="none" strike="noStrike" dirty="0">
              <a:solidFill>
                <a:schemeClr val="bg1"/>
              </a:solidFill>
              <a:effectLst/>
              <a:uFillTx/>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200" b="0" i="0" u="none" strike="noStrike" dirty="0">
              <a:solidFill>
                <a:schemeClr val="bg1"/>
              </a:solidFill>
              <a:effectLst/>
              <a:uFillTx/>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200" b="0" i="0" u="none" strike="noStrike" dirty="0" err="1">
                <a:solidFill>
                  <a:schemeClr val="bg1"/>
                </a:solidFill>
                <a:effectLst/>
                <a:uFillTx/>
                <a:latin typeface="微软雅黑" panose="020B0503020204020204" pitchFamily="34" charset="-122"/>
                <a:ea typeface="微软雅黑" panose="020B0503020204020204" pitchFamily="34" charset="-122"/>
                <a:cs typeface="微软雅黑" panose="020B0503020204020204" pitchFamily="34" charset="-122"/>
              </a:rPr>
              <a:t>SnowNLP</a:t>
            </a:r>
            <a:r>
              <a:rPr lang="en-US" altLang="zh-CN" sz="1200" b="0" i="0" u="none" strike="noStrike" dirty="0">
                <a:solidFill>
                  <a:schemeClr val="bg1"/>
                </a:solidFill>
                <a:effectLst/>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b="0" i="0" u="none" strike="noStrike" dirty="0">
                <a:solidFill>
                  <a:schemeClr val="bg1"/>
                </a:solidFill>
                <a:effectLst/>
                <a:uFillTx/>
                <a:latin typeface="微软雅黑" panose="020B0503020204020204" pitchFamily="34" charset="-122"/>
                <a:ea typeface="微软雅黑" panose="020B0503020204020204" pitchFamily="34" charset="-122"/>
                <a:cs typeface="微软雅黑" panose="020B0503020204020204" pitchFamily="34" charset="-122"/>
              </a:rPr>
              <a:t>保障中文文本分析基础准确性</a:t>
            </a:r>
            <a:endParaRPr lang="en-US" altLang="zh-CN" sz="1200" b="0" i="0" u="none" strike="noStrike" dirty="0">
              <a:solidFill>
                <a:schemeClr val="bg1"/>
              </a:solidFill>
              <a:effectLst/>
              <a:uFillTx/>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sz="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200" b="0" i="0" u="none" strike="noStrike" dirty="0">
                <a:solidFill>
                  <a:schemeClr val="bg1"/>
                </a:solidFill>
                <a:effectLst/>
                <a:uFillTx/>
                <a:latin typeface="微软雅黑" panose="020B0503020204020204" pitchFamily="34" charset="-122"/>
                <a:ea typeface="微软雅黑" panose="020B0503020204020204" pitchFamily="34" charset="-122"/>
                <a:cs typeface="微软雅黑" panose="020B0503020204020204" pitchFamily="34" charset="-122"/>
              </a:rPr>
              <a:t>两者结合提升结果可靠性</a:t>
            </a:r>
          </a:p>
        </p:txBody>
      </p:sp>
      <p:pic>
        <p:nvPicPr>
          <p:cNvPr id="28" name="图片 27" descr="7236da075a2292686bad69088bc9c5f"/>
          <p:cNvPicPr>
            <a:picLocks noChangeAspect="1"/>
          </p:cNvPicPr>
          <p:nvPr/>
        </p:nvPicPr>
        <p:blipFill>
          <a:blip r:embed="rId3"/>
          <a:stretch>
            <a:fillRect/>
          </a:stretch>
        </p:blipFill>
        <p:spPr>
          <a:xfrm>
            <a:off x="4355465" y="1457325"/>
            <a:ext cx="4449445" cy="321056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课题综述</a:t>
            </a:r>
          </a:p>
        </p:txBody>
      </p:sp>
      <p:sp>
        <p:nvSpPr>
          <p:cNvPr id="35" name="文本框 34"/>
          <p:cNvSpPr txBox="1"/>
          <p:nvPr/>
        </p:nvSpPr>
        <p:spPr>
          <a:xfrm>
            <a:off x="323095" y="771790"/>
            <a:ext cx="3434715" cy="461645"/>
          </a:xfrm>
          <a:prstGeom prst="rect">
            <a:avLst/>
          </a:prstGeom>
          <a:noFill/>
          <a:ln w="0">
            <a:noFill/>
          </a:ln>
        </p:spPr>
        <p:txBody>
          <a:bodyPr wrap="none" lIns="0" tIns="0" rIns="0" bIns="0" anchor="t">
            <a:spAutoFit/>
          </a:bodyPr>
          <a:lstStyle/>
          <a:p>
            <a:pPr algn="l"/>
            <a:r>
              <a:rPr lang="zh-CN" sz="3000" b="1">
                <a:solidFill>
                  <a:schemeClr val="tx1"/>
                </a:solidFill>
                <a:effectLst/>
                <a:uFillTx/>
                <a:latin typeface="微软雅黑" panose="020B0503020204020204" pitchFamily="34" charset="-122"/>
                <a:ea typeface="微软雅黑" panose="020B0503020204020204" pitchFamily="34" charset="-122"/>
                <a:sym typeface="+mn-ea"/>
              </a:rPr>
              <a:t>情感分析方法与结果</a:t>
            </a:r>
            <a:endParaRPr lang="zh-CN" sz="3000" b="1" i="0" u="none" strike="noStrike">
              <a:solidFill>
                <a:schemeClr val="tx1"/>
              </a:solidFill>
              <a:effectLst/>
              <a:uFillTx/>
              <a:latin typeface="微软雅黑" panose="020B0503020204020204" pitchFamily="34" charset="-122"/>
              <a:ea typeface="微软雅黑" panose="020B0503020204020204" pitchFamily="34" charset="-122"/>
              <a:sym typeface="+mn-ea"/>
            </a:endParaRPr>
          </a:p>
        </p:txBody>
      </p:sp>
      <p:sp>
        <p:nvSpPr>
          <p:cNvPr id="124" name="任意多边形 123"/>
          <p:cNvSpPr/>
          <p:nvPr/>
        </p:nvSpPr>
        <p:spPr>
          <a:xfrm>
            <a:off x="-108310" y="1288930"/>
            <a:ext cx="11278080" cy="19440"/>
          </a:xfrm>
          <a:custGeom>
            <a:avLst/>
            <a:gdLst/>
            <a:ahLst/>
            <a:cxnLst/>
            <a:rect l="0" t="0" r="r" b="b"/>
            <a:pathLst>
              <a:path w="31328" h="54">
                <a:moveTo>
                  <a:pt x="0" y="0"/>
                </a:moveTo>
                <a:lnTo>
                  <a:pt x="31328" y="0"/>
                </a:lnTo>
                <a:lnTo>
                  <a:pt x="31328" y="54"/>
                </a:lnTo>
                <a:lnTo>
                  <a:pt x="0" y="54"/>
                </a:lnTo>
                <a:lnTo>
                  <a:pt x="0" y="0"/>
                </a:lnTo>
                <a:close/>
              </a:path>
            </a:pathLst>
          </a:custGeom>
          <a:solidFill>
            <a:srgbClr val="374151"/>
          </a:solidFill>
          <a:ln w="0">
            <a:noFill/>
          </a:ln>
        </p:spPr>
        <p:txBody>
          <a:bodyPr lIns="0" tIns="0" rIns="0" bIns="0" anchor="t">
            <a:noAutofit/>
          </a:bodyPr>
          <a:lstStyle/>
          <a:p>
            <a:endParaRPr lang="en-US" sz="2400" b="0" u="none" strike="noStrike">
              <a:solidFill>
                <a:srgbClr val="FFFFFF"/>
              </a:solidFill>
              <a:effectLst/>
              <a:uFillTx/>
              <a:latin typeface="Times New Roman" panose="02020603050405020304"/>
            </a:endParaRPr>
          </a:p>
        </p:txBody>
      </p:sp>
      <p:grpSp>
        <p:nvGrpSpPr>
          <p:cNvPr id="43" name="组合 42"/>
          <p:cNvGrpSpPr/>
          <p:nvPr/>
        </p:nvGrpSpPr>
        <p:grpSpPr>
          <a:xfrm>
            <a:off x="323215" y="1432560"/>
            <a:ext cx="2725420" cy="1447800"/>
            <a:chOff x="509" y="2256"/>
            <a:chExt cx="4292" cy="2280"/>
          </a:xfrm>
        </p:grpSpPr>
        <p:sp>
          <p:nvSpPr>
            <p:cNvPr id="164" name="任意多边形 163"/>
            <p:cNvSpPr/>
            <p:nvPr/>
          </p:nvSpPr>
          <p:spPr>
            <a:xfrm>
              <a:off x="509" y="2256"/>
              <a:ext cx="4292" cy="2281"/>
            </a:xfrm>
            <a:custGeom>
              <a:avLst/>
              <a:gdLst/>
              <a:ahLst/>
              <a:cxnLst/>
              <a:rect l="0" t="0" r="r" b="b"/>
              <a:pathLst>
                <a:path w="14751" h="4023">
                  <a:moveTo>
                    <a:pt x="0" y="3824"/>
                  </a:moveTo>
                  <a:lnTo>
                    <a:pt x="0" y="198"/>
                  </a:lnTo>
                  <a:cubicBezTo>
                    <a:pt x="0" y="185"/>
                    <a:pt x="1" y="172"/>
                    <a:pt x="3" y="160"/>
                  </a:cubicBezTo>
                  <a:cubicBezTo>
                    <a:pt x="5" y="147"/>
                    <a:pt x="8" y="135"/>
                    <a:pt x="12" y="122"/>
                  </a:cubicBezTo>
                  <a:cubicBezTo>
                    <a:pt x="16" y="110"/>
                    <a:pt x="21" y="99"/>
                    <a:pt x="27" y="88"/>
                  </a:cubicBezTo>
                  <a:cubicBezTo>
                    <a:pt x="32" y="77"/>
                    <a:pt x="39" y="67"/>
                    <a:pt x="46" y="58"/>
                  </a:cubicBezTo>
                  <a:cubicBezTo>
                    <a:pt x="54" y="49"/>
                    <a:pt x="62" y="41"/>
                    <a:pt x="70" y="33"/>
                  </a:cubicBezTo>
                  <a:cubicBezTo>
                    <a:pt x="79" y="26"/>
                    <a:pt x="88" y="20"/>
                    <a:pt x="98" y="15"/>
                  </a:cubicBezTo>
                  <a:cubicBezTo>
                    <a:pt x="107" y="10"/>
                    <a:pt x="117" y="6"/>
                    <a:pt x="128" y="4"/>
                  </a:cubicBezTo>
                  <a:cubicBezTo>
                    <a:pt x="138" y="1"/>
                    <a:pt x="148" y="0"/>
                    <a:pt x="158" y="0"/>
                  </a:cubicBezTo>
                  <a:lnTo>
                    <a:pt x="14553" y="0"/>
                  </a:lnTo>
                  <a:cubicBezTo>
                    <a:pt x="14566" y="0"/>
                    <a:pt x="14579" y="1"/>
                    <a:pt x="14592" y="4"/>
                  </a:cubicBezTo>
                  <a:cubicBezTo>
                    <a:pt x="14604" y="6"/>
                    <a:pt x="14617" y="10"/>
                    <a:pt x="14629" y="15"/>
                  </a:cubicBezTo>
                  <a:cubicBezTo>
                    <a:pt x="14641" y="20"/>
                    <a:pt x="14652" y="26"/>
                    <a:pt x="14663" y="33"/>
                  </a:cubicBezTo>
                  <a:cubicBezTo>
                    <a:pt x="14674" y="41"/>
                    <a:pt x="14684" y="49"/>
                    <a:pt x="14693" y="58"/>
                  </a:cubicBezTo>
                  <a:cubicBezTo>
                    <a:pt x="14702" y="67"/>
                    <a:pt x="14711" y="77"/>
                    <a:pt x="14718" y="88"/>
                  </a:cubicBezTo>
                  <a:cubicBezTo>
                    <a:pt x="14725" y="99"/>
                    <a:pt x="14731" y="110"/>
                    <a:pt x="14736" y="122"/>
                  </a:cubicBezTo>
                  <a:cubicBezTo>
                    <a:pt x="14741" y="135"/>
                    <a:pt x="14745" y="147"/>
                    <a:pt x="14747" y="160"/>
                  </a:cubicBezTo>
                  <a:cubicBezTo>
                    <a:pt x="14750" y="172"/>
                    <a:pt x="14751" y="185"/>
                    <a:pt x="14751" y="198"/>
                  </a:cubicBezTo>
                  <a:lnTo>
                    <a:pt x="14751" y="3824"/>
                  </a:lnTo>
                  <a:cubicBezTo>
                    <a:pt x="14751" y="3837"/>
                    <a:pt x="14750" y="3850"/>
                    <a:pt x="14747" y="3863"/>
                  </a:cubicBezTo>
                  <a:cubicBezTo>
                    <a:pt x="14745" y="3876"/>
                    <a:pt x="14741" y="3888"/>
                    <a:pt x="14736" y="3900"/>
                  </a:cubicBezTo>
                  <a:cubicBezTo>
                    <a:pt x="14731" y="3912"/>
                    <a:pt x="14725" y="3924"/>
                    <a:pt x="14718" y="3934"/>
                  </a:cubicBezTo>
                  <a:cubicBezTo>
                    <a:pt x="14711" y="3945"/>
                    <a:pt x="14702" y="3955"/>
                    <a:pt x="14693" y="3965"/>
                  </a:cubicBezTo>
                  <a:cubicBezTo>
                    <a:pt x="14684" y="3974"/>
                    <a:pt x="14674" y="3982"/>
                    <a:pt x="14663" y="3989"/>
                  </a:cubicBezTo>
                  <a:cubicBezTo>
                    <a:pt x="14652" y="3996"/>
                    <a:pt x="14641" y="4003"/>
                    <a:pt x="14629" y="4008"/>
                  </a:cubicBezTo>
                  <a:cubicBezTo>
                    <a:pt x="14617" y="4013"/>
                    <a:pt x="14604" y="4016"/>
                    <a:pt x="14592" y="4019"/>
                  </a:cubicBezTo>
                  <a:cubicBezTo>
                    <a:pt x="14579" y="4021"/>
                    <a:pt x="14566" y="4023"/>
                    <a:pt x="14553" y="4023"/>
                  </a:cubicBezTo>
                  <a:lnTo>
                    <a:pt x="158" y="4023"/>
                  </a:lnTo>
                  <a:cubicBezTo>
                    <a:pt x="148" y="4023"/>
                    <a:pt x="138" y="4021"/>
                    <a:pt x="128" y="4019"/>
                  </a:cubicBezTo>
                  <a:cubicBezTo>
                    <a:pt x="117" y="4016"/>
                    <a:pt x="107" y="4013"/>
                    <a:pt x="98" y="4008"/>
                  </a:cubicBezTo>
                  <a:cubicBezTo>
                    <a:pt x="88" y="4003"/>
                    <a:pt x="79" y="3996"/>
                    <a:pt x="70" y="3989"/>
                  </a:cubicBezTo>
                  <a:cubicBezTo>
                    <a:pt x="62" y="3982"/>
                    <a:pt x="54" y="3974"/>
                    <a:pt x="46" y="3965"/>
                  </a:cubicBezTo>
                  <a:cubicBezTo>
                    <a:pt x="39" y="3955"/>
                    <a:pt x="32" y="3945"/>
                    <a:pt x="27" y="3934"/>
                  </a:cubicBezTo>
                  <a:cubicBezTo>
                    <a:pt x="21" y="3924"/>
                    <a:pt x="16" y="3912"/>
                    <a:pt x="12" y="3900"/>
                  </a:cubicBezTo>
                  <a:cubicBezTo>
                    <a:pt x="8" y="3888"/>
                    <a:pt x="5" y="3876"/>
                    <a:pt x="3" y="3863"/>
                  </a:cubicBezTo>
                  <a:cubicBezTo>
                    <a:pt x="1" y="3850"/>
                    <a:pt x="0" y="3837"/>
                    <a:pt x="0" y="3824"/>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微软雅黑" panose="020B0503020204020204" pitchFamily="34" charset="-122"/>
                <a:ea typeface="微软雅黑" panose="020B0503020204020204" pitchFamily="34" charset="-122"/>
              </a:endParaRPr>
            </a:p>
          </p:txBody>
        </p:sp>
        <p:sp>
          <p:nvSpPr>
            <p:cNvPr id="167" name="任意多边形 166"/>
            <p:cNvSpPr/>
            <p:nvPr/>
          </p:nvSpPr>
          <p:spPr>
            <a:xfrm>
              <a:off x="899" y="3448"/>
              <a:ext cx="75" cy="76"/>
            </a:xfrm>
            <a:custGeom>
              <a:avLst/>
              <a:gdLst/>
              <a:ahLst/>
              <a:cxnLst/>
              <a:rect l="0" t="0" r="r" b="b"/>
              <a:pathLst>
                <a:path w="133" h="134">
                  <a:moveTo>
                    <a:pt x="133" y="67"/>
                  </a:moveTo>
                  <a:cubicBezTo>
                    <a:pt x="133" y="75"/>
                    <a:pt x="131" y="84"/>
                    <a:pt x="128" y="92"/>
                  </a:cubicBezTo>
                  <a:cubicBezTo>
                    <a:pt x="125" y="100"/>
                    <a:pt x="120" y="107"/>
                    <a:pt x="114" y="113"/>
                  </a:cubicBezTo>
                  <a:cubicBezTo>
                    <a:pt x="107" y="120"/>
                    <a:pt x="100" y="124"/>
                    <a:pt x="92" y="128"/>
                  </a:cubicBezTo>
                  <a:cubicBezTo>
                    <a:pt x="84" y="131"/>
                    <a:pt x="76" y="134"/>
                    <a:pt x="67" y="134"/>
                  </a:cubicBezTo>
                  <a:cubicBezTo>
                    <a:pt x="58" y="134"/>
                    <a:pt x="50" y="131"/>
                    <a:pt x="41" y="128"/>
                  </a:cubicBezTo>
                  <a:cubicBezTo>
                    <a:pt x="33" y="124"/>
                    <a:pt x="26" y="120"/>
                    <a:pt x="20" y="113"/>
                  </a:cubicBezTo>
                  <a:cubicBezTo>
                    <a:pt x="14" y="107"/>
                    <a:pt x="9" y="100"/>
                    <a:pt x="5" y="92"/>
                  </a:cubicBezTo>
                  <a:cubicBezTo>
                    <a:pt x="1" y="84"/>
                    <a:pt x="0" y="75"/>
                    <a:pt x="0" y="67"/>
                  </a:cubicBezTo>
                  <a:cubicBezTo>
                    <a:pt x="0" y="58"/>
                    <a:pt x="1" y="49"/>
                    <a:pt x="5" y="41"/>
                  </a:cubicBezTo>
                  <a:cubicBezTo>
                    <a:pt x="9" y="33"/>
                    <a:pt x="14" y="26"/>
                    <a:pt x="20" y="20"/>
                  </a:cubicBezTo>
                  <a:cubicBezTo>
                    <a:pt x="26" y="14"/>
                    <a:pt x="33" y="9"/>
                    <a:pt x="41" y="5"/>
                  </a:cubicBezTo>
                  <a:cubicBezTo>
                    <a:pt x="50" y="2"/>
                    <a:pt x="58" y="0"/>
                    <a:pt x="67" y="0"/>
                  </a:cubicBezTo>
                  <a:cubicBezTo>
                    <a:pt x="76" y="0"/>
                    <a:pt x="84" y="2"/>
                    <a:pt x="92" y="5"/>
                  </a:cubicBezTo>
                  <a:cubicBezTo>
                    <a:pt x="100" y="9"/>
                    <a:pt x="107" y="14"/>
                    <a:pt x="114" y="20"/>
                  </a:cubicBezTo>
                  <a:cubicBezTo>
                    <a:pt x="120" y="26"/>
                    <a:pt x="125" y="33"/>
                    <a:pt x="128" y="41"/>
                  </a:cubicBezTo>
                  <a:cubicBezTo>
                    <a:pt x="131" y="49"/>
                    <a:pt x="133" y="58"/>
                    <a:pt x="133" y="67"/>
                  </a:cubicBezTo>
                  <a:close/>
                </a:path>
              </a:pathLst>
            </a:custGeom>
            <a:solidFill>
              <a:srgbClr val="D1D5DB"/>
            </a:solidFill>
            <a:ln w="0">
              <a:noFill/>
            </a:ln>
          </p:spPr>
          <p:txBody>
            <a:bodyPr lIns="0" tIns="0" rIns="0" bIns="0" anchor="t">
              <a:noAutofit/>
            </a:bodyPr>
            <a:lstStyle/>
            <a:p>
              <a:endParaRPr lang="en-US" sz="2400" b="0" u="none" strike="noStrike">
                <a:solidFill>
                  <a:srgbClr val="000000"/>
                </a:solidFill>
                <a:effectLst/>
                <a:uFillTx/>
                <a:latin typeface="微软雅黑" panose="020B0503020204020204" pitchFamily="34" charset="-122"/>
                <a:ea typeface="微软雅黑" panose="020B0503020204020204" pitchFamily="34" charset="-122"/>
              </a:endParaRPr>
            </a:p>
          </p:txBody>
        </p:sp>
        <p:sp>
          <p:nvSpPr>
            <p:cNvPr id="168" name="文本框 167"/>
            <p:cNvSpPr txBox="1"/>
            <p:nvPr/>
          </p:nvSpPr>
          <p:spPr>
            <a:xfrm>
              <a:off x="899" y="2673"/>
              <a:ext cx="1307" cy="312"/>
            </a:xfrm>
            <a:prstGeom prst="rect">
              <a:avLst/>
            </a:prstGeom>
            <a:noFill/>
            <a:ln w="0">
              <a:noFill/>
            </a:ln>
          </p:spPr>
          <p:txBody>
            <a:bodyPr wrap="none" lIns="0" tIns="0" rIns="0" bIns="0" anchor="t">
              <a:spAutoFit/>
            </a:bodyPr>
            <a:lstStyle/>
            <a:p>
              <a:r>
                <a:rPr lang="zh-CN" sz="1350" b="1" i="0" u="none" strike="noStrike">
                  <a:solidFill>
                    <a:srgbClr val="F9FAFB"/>
                  </a:solidFill>
                  <a:effectLst/>
                  <a:uFillTx/>
                  <a:latin typeface="微软雅黑" panose="020B0503020204020204" pitchFamily="34" charset="-122"/>
                  <a:ea typeface="微软雅黑" panose="020B0503020204020204" pitchFamily="34" charset="-122"/>
                </a:rPr>
                <a:t>分析方法</a:t>
              </a:r>
            </a:p>
          </p:txBody>
        </p:sp>
        <p:sp>
          <p:nvSpPr>
            <p:cNvPr id="169" name="任意多边形 168"/>
            <p:cNvSpPr/>
            <p:nvPr/>
          </p:nvSpPr>
          <p:spPr>
            <a:xfrm>
              <a:off x="899" y="3959"/>
              <a:ext cx="75" cy="75"/>
            </a:xfrm>
            <a:custGeom>
              <a:avLst/>
              <a:gdLst/>
              <a:ahLst/>
              <a:cxnLst/>
              <a:rect l="0" t="0" r="r" b="b"/>
              <a:pathLst>
                <a:path w="133" h="133">
                  <a:moveTo>
                    <a:pt x="133" y="67"/>
                  </a:moveTo>
                  <a:cubicBezTo>
                    <a:pt x="133" y="76"/>
                    <a:pt x="131" y="84"/>
                    <a:pt x="128" y="92"/>
                  </a:cubicBezTo>
                  <a:cubicBezTo>
                    <a:pt x="125" y="101"/>
                    <a:pt x="120" y="108"/>
                    <a:pt x="114" y="114"/>
                  </a:cubicBezTo>
                  <a:cubicBezTo>
                    <a:pt x="107" y="120"/>
                    <a:pt x="100" y="125"/>
                    <a:pt x="92" y="128"/>
                  </a:cubicBezTo>
                  <a:cubicBezTo>
                    <a:pt x="84" y="132"/>
                    <a:pt x="76" y="133"/>
                    <a:pt x="67" y="133"/>
                  </a:cubicBezTo>
                  <a:cubicBezTo>
                    <a:pt x="58" y="133"/>
                    <a:pt x="50" y="132"/>
                    <a:pt x="41" y="128"/>
                  </a:cubicBezTo>
                  <a:cubicBezTo>
                    <a:pt x="33" y="125"/>
                    <a:pt x="26" y="120"/>
                    <a:pt x="20" y="114"/>
                  </a:cubicBezTo>
                  <a:cubicBezTo>
                    <a:pt x="14" y="108"/>
                    <a:pt x="9" y="101"/>
                    <a:pt x="5" y="92"/>
                  </a:cubicBezTo>
                  <a:cubicBezTo>
                    <a:pt x="1" y="84"/>
                    <a:pt x="0" y="76"/>
                    <a:pt x="0" y="67"/>
                  </a:cubicBezTo>
                  <a:cubicBezTo>
                    <a:pt x="0" y="58"/>
                    <a:pt x="1" y="50"/>
                    <a:pt x="5" y="42"/>
                  </a:cubicBezTo>
                  <a:cubicBezTo>
                    <a:pt x="9" y="34"/>
                    <a:pt x="14" y="27"/>
                    <a:pt x="20" y="19"/>
                  </a:cubicBezTo>
                  <a:cubicBezTo>
                    <a:pt x="26" y="13"/>
                    <a:pt x="33" y="8"/>
                    <a:pt x="41" y="5"/>
                  </a:cubicBezTo>
                  <a:cubicBezTo>
                    <a:pt x="50" y="2"/>
                    <a:pt x="58" y="0"/>
                    <a:pt x="67" y="0"/>
                  </a:cubicBezTo>
                  <a:cubicBezTo>
                    <a:pt x="76" y="0"/>
                    <a:pt x="84" y="2"/>
                    <a:pt x="92" y="5"/>
                  </a:cubicBezTo>
                  <a:cubicBezTo>
                    <a:pt x="100" y="8"/>
                    <a:pt x="107" y="13"/>
                    <a:pt x="114" y="19"/>
                  </a:cubicBezTo>
                  <a:cubicBezTo>
                    <a:pt x="120" y="27"/>
                    <a:pt x="125" y="34"/>
                    <a:pt x="128" y="42"/>
                  </a:cubicBezTo>
                  <a:cubicBezTo>
                    <a:pt x="131" y="50"/>
                    <a:pt x="133" y="58"/>
                    <a:pt x="133" y="67"/>
                  </a:cubicBezTo>
                  <a:close/>
                </a:path>
              </a:pathLst>
            </a:custGeom>
            <a:solidFill>
              <a:srgbClr val="D1D5DB"/>
            </a:solidFill>
            <a:ln w="0">
              <a:noFill/>
            </a:ln>
          </p:spPr>
          <p:txBody>
            <a:bodyPr lIns="0" tIns="0" rIns="0" bIns="0" anchor="t">
              <a:noAutofit/>
            </a:bodyPr>
            <a:lstStyle/>
            <a:p>
              <a:endParaRPr lang="en-US" sz="2400" b="0" u="none" strike="noStrike">
                <a:solidFill>
                  <a:srgbClr val="000000"/>
                </a:solidFill>
                <a:effectLst/>
                <a:uFillTx/>
                <a:latin typeface="微软雅黑" panose="020B0503020204020204" pitchFamily="34" charset="-122"/>
                <a:ea typeface="微软雅黑" panose="020B0503020204020204" pitchFamily="34" charset="-122"/>
              </a:endParaRPr>
            </a:p>
          </p:txBody>
        </p:sp>
        <p:sp>
          <p:nvSpPr>
            <p:cNvPr id="170" name="文本框 169"/>
            <p:cNvSpPr txBox="1"/>
            <p:nvPr/>
          </p:nvSpPr>
          <p:spPr>
            <a:xfrm>
              <a:off x="1229" y="3331"/>
              <a:ext cx="2112" cy="282"/>
            </a:xfrm>
            <a:prstGeom prst="rect">
              <a:avLst/>
            </a:prstGeom>
            <a:noFill/>
            <a:ln w="0">
              <a:noFill/>
            </a:ln>
          </p:spPr>
          <p:txBody>
            <a:bodyPr wrap="none" lIns="0" tIns="0" rIns="0" bIns="0" anchor="t">
              <a:spAutoFit/>
            </a:bodyPr>
            <a:lstStyle/>
            <a:p>
              <a:r>
                <a:rPr lang="zh-CN" sz="1200" b="0" i="0" u="none" strike="noStrike" dirty="0">
                  <a:solidFill>
                    <a:srgbClr val="D1D5DB"/>
                  </a:solidFill>
                  <a:effectLst/>
                  <a:uFillTx/>
                  <a:latin typeface="微软雅黑" panose="020B0503020204020204" pitchFamily="34" charset="-122"/>
                  <a:ea typeface="微软雅黑" panose="020B0503020204020204" pitchFamily="34" charset="-122"/>
                </a:rPr>
                <a:t>自研情感分析模型</a:t>
              </a:r>
            </a:p>
          </p:txBody>
        </p:sp>
        <p:sp>
          <p:nvSpPr>
            <p:cNvPr id="171" name="文本框 170"/>
            <p:cNvSpPr txBox="1"/>
            <p:nvPr/>
          </p:nvSpPr>
          <p:spPr>
            <a:xfrm>
              <a:off x="1229" y="3847"/>
              <a:ext cx="1068" cy="269"/>
            </a:xfrm>
            <a:prstGeom prst="rect">
              <a:avLst/>
            </a:prstGeom>
            <a:noFill/>
            <a:ln w="0">
              <a:noFill/>
            </a:ln>
          </p:spPr>
          <p:txBody>
            <a:bodyPr wrap="none" lIns="0" tIns="0" rIns="0" bIns="0" anchor="t">
              <a:spAutoFit/>
            </a:bodyPr>
            <a:lstStyle/>
            <a:p>
              <a:r>
                <a:rPr lang="en-US" sz="1200" b="0" i="0" u="none" strike="noStrike">
                  <a:solidFill>
                    <a:srgbClr val="D1D5DB"/>
                  </a:solidFill>
                  <a:effectLst/>
                  <a:uFillTx/>
                  <a:latin typeface="微软雅黑" panose="020B0503020204020204" pitchFamily="34" charset="-122"/>
                  <a:ea typeface="微软雅黑" panose="020B0503020204020204" pitchFamily="34" charset="-122"/>
                </a:rPr>
                <a:t>SnowNLP</a:t>
              </a:r>
            </a:p>
          </p:txBody>
        </p:sp>
        <p:sp>
          <p:nvSpPr>
            <p:cNvPr id="174" name="文本框 173"/>
            <p:cNvSpPr txBox="1"/>
            <p:nvPr/>
          </p:nvSpPr>
          <p:spPr>
            <a:xfrm>
              <a:off x="2296" y="3841"/>
              <a:ext cx="1584" cy="282"/>
            </a:xfrm>
            <a:prstGeom prst="rect">
              <a:avLst/>
            </a:prstGeom>
            <a:noFill/>
            <a:ln w="0">
              <a:noFill/>
            </a:ln>
          </p:spPr>
          <p:txBody>
            <a:bodyPr wrap="none" lIns="0" tIns="0" rIns="0" bIns="0" anchor="t">
              <a:spAutoFit/>
            </a:bodyPr>
            <a:lstStyle/>
            <a:p>
              <a:r>
                <a:rPr lang="zh-CN" sz="1200" b="0" i="0" u="none" strike="noStrike" dirty="0">
                  <a:solidFill>
                    <a:srgbClr val="D1D5DB"/>
                  </a:solidFill>
                  <a:effectLst/>
                  <a:uFillTx/>
                  <a:latin typeface="微软雅黑" panose="020B0503020204020204" pitchFamily="34" charset="-122"/>
                  <a:ea typeface="微软雅黑" panose="020B0503020204020204" pitchFamily="34" charset="-122"/>
                </a:rPr>
                <a:t>情感分析工具</a:t>
              </a:r>
            </a:p>
          </p:txBody>
        </p:sp>
      </p:grpSp>
      <p:grpSp>
        <p:nvGrpSpPr>
          <p:cNvPr id="37" name="组合 36"/>
          <p:cNvGrpSpPr/>
          <p:nvPr/>
        </p:nvGrpSpPr>
        <p:grpSpPr>
          <a:xfrm>
            <a:off x="323215" y="2795689"/>
            <a:ext cx="5535227" cy="1929707"/>
            <a:chOff x="642" y="6435"/>
            <a:chExt cx="9406" cy="3371"/>
          </a:xfrm>
        </p:grpSpPr>
        <p:sp>
          <p:nvSpPr>
            <p:cNvPr id="172" name="任意多边形 171"/>
            <p:cNvSpPr/>
            <p:nvPr/>
          </p:nvSpPr>
          <p:spPr>
            <a:xfrm>
              <a:off x="642" y="7000"/>
              <a:ext cx="8932" cy="2281"/>
            </a:xfrm>
            <a:custGeom>
              <a:avLst/>
              <a:gdLst/>
              <a:ahLst/>
              <a:cxnLst/>
              <a:rect l="0" t="0" r="r" b="b"/>
              <a:pathLst>
                <a:path w="14752" h="4023">
                  <a:moveTo>
                    <a:pt x="0" y="3824"/>
                  </a:moveTo>
                  <a:lnTo>
                    <a:pt x="0" y="198"/>
                  </a:lnTo>
                  <a:cubicBezTo>
                    <a:pt x="0" y="185"/>
                    <a:pt x="1" y="172"/>
                    <a:pt x="3" y="160"/>
                  </a:cubicBezTo>
                  <a:cubicBezTo>
                    <a:pt x="5" y="147"/>
                    <a:pt x="8" y="135"/>
                    <a:pt x="12" y="122"/>
                  </a:cubicBezTo>
                  <a:cubicBezTo>
                    <a:pt x="16" y="110"/>
                    <a:pt x="21" y="99"/>
                    <a:pt x="27" y="88"/>
                  </a:cubicBezTo>
                  <a:cubicBezTo>
                    <a:pt x="33" y="77"/>
                    <a:pt x="39" y="67"/>
                    <a:pt x="47" y="58"/>
                  </a:cubicBezTo>
                  <a:cubicBezTo>
                    <a:pt x="54" y="49"/>
                    <a:pt x="62" y="41"/>
                    <a:pt x="71" y="33"/>
                  </a:cubicBezTo>
                  <a:cubicBezTo>
                    <a:pt x="79" y="26"/>
                    <a:pt x="88" y="20"/>
                    <a:pt x="98" y="15"/>
                  </a:cubicBezTo>
                  <a:cubicBezTo>
                    <a:pt x="108" y="10"/>
                    <a:pt x="118" y="6"/>
                    <a:pt x="128" y="4"/>
                  </a:cubicBezTo>
                  <a:cubicBezTo>
                    <a:pt x="138" y="1"/>
                    <a:pt x="148" y="0"/>
                    <a:pt x="159" y="0"/>
                  </a:cubicBezTo>
                  <a:lnTo>
                    <a:pt x="14553" y="0"/>
                  </a:lnTo>
                  <a:cubicBezTo>
                    <a:pt x="14566" y="0"/>
                    <a:pt x="14579" y="1"/>
                    <a:pt x="14592" y="4"/>
                  </a:cubicBezTo>
                  <a:cubicBezTo>
                    <a:pt x="14605" y="6"/>
                    <a:pt x="14617" y="10"/>
                    <a:pt x="14629" y="15"/>
                  </a:cubicBezTo>
                  <a:cubicBezTo>
                    <a:pt x="14641" y="20"/>
                    <a:pt x="14653" y="26"/>
                    <a:pt x="14663" y="33"/>
                  </a:cubicBezTo>
                  <a:cubicBezTo>
                    <a:pt x="14674" y="41"/>
                    <a:pt x="14684" y="49"/>
                    <a:pt x="14693" y="58"/>
                  </a:cubicBezTo>
                  <a:cubicBezTo>
                    <a:pt x="14703" y="67"/>
                    <a:pt x="14711" y="77"/>
                    <a:pt x="14718" y="88"/>
                  </a:cubicBezTo>
                  <a:cubicBezTo>
                    <a:pt x="14725" y="99"/>
                    <a:pt x="14732" y="110"/>
                    <a:pt x="14736" y="122"/>
                  </a:cubicBezTo>
                  <a:cubicBezTo>
                    <a:pt x="14741" y="135"/>
                    <a:pt x="14745" y="147"/>
                    <a:pt x="14748" y="160"/>
                  </a:cubicBezTo>
                  <a:cubicBezTo>
                    <a:pt x="14750" y="172"/>
                    <a:pt x="14752" y="185"/>
                    <a:pt x="14752" y="198"/>
                  </a:cubicBezTo>
                  <a:lnTo>
                    <a:pt x="14752" y="3824"/>
                  </a:lnTo>
                  <a:cubicBezTo>
                    <a:pt x="14752" y="3837"/>
                    <a:pt x="14750" y="3850"/>
                    <a:pt x="14748" y="3863"/>
                  </a:cubicBezTo>
                  <a:cubicBezTo>
                    <a:pt x="14745" y="3876"/>
                    <a:pt x="14741" y="3888"/>
                    <a:pt x="14736" y="3900"/>
                  </a:cubicBezTo>
                  <a:cubicBezTo>
                    <a:pt x="14732" y="3912"/>
                    <a:pt x="14725" y="3924"/>
                    <a:pt x="14718" y="3934"/>
                  </a:cubicBezTo>
                  <a:cubicBezTo>
                    <a:pt x="14711" y="3945"/>
                    <a:pt x="14703" y="3955"/>
                    <a:pt x="14693" y="3965"/>
                  </a:cubicBezTo>
                  <a:cubicBezTo>
                    <a:pt x="14684" y="3974"/>
                    <a:pt x="14674" y="3982"/>
                    <a:pt x="14663" y="3989"/>
                  </a:cubicBezTo>
                  <a:cubicBezTo>
                    <a:pt x="14653" y="3996"/>
                    <a:pt x="14641" y="4003"/>
                    <a:pt x="14629" y="4008"/>
                  </a:cubicBezTo>
                  <a:cubicBezTo>
                    <a:pt x="14617" y="4013"/>
                    <a:pt x="14605" y="4016"/>
                    <a:pt x="14592" y="4019"/>
                  </a:cubicBezTo>
                  <a:cubicBezTo>
                    <a:pt x="14579" y="4021"/>
                    <a:pt x="14566" y="4023"/>
                    <a:pt x="14553" y="4023"/>
                  </a:cubicBezTo>
                  <a:lnTo>
                    <a:pt x="159" y="4023"/>
                  </a:lnTo>
                  <a:cubicBezTo>
                    <a:pt x="148" y="4023"/>
                    <a:pt x="138" y="4021"/>
                    <a:pt x="128" y="4019"/>
                  </a:cubicBezTo>
                  <a:cubicBezTo>
                    <a:pt x="118" y="4016"/>
                    <a:pt x="108" y="4013"/>
                    <a:pt x="98" y="4008"/>
                  </a:cubicBezTo>
                  <a:cubicBezTo>
                    <a:pt x="88" y="4003"/>
                    <a:pt x="79" y="3996"/>
                    <a:pt x="71" y="3989"/>
                  </a:cubicBezTo>
                  <a:cubicBezTo>
                    <a:pt x="62" y="3982"/>
                    <a:pt x="54" y="3974"/>
                    <a:pt x="47" y="3965"/>
                  </a:cubicBezTo>
                  <a:cubicBezTo>
                    <a:pt x="39" y="3955"/>
                    <a:pt x="33" y="3945"/>
                    <a:pt x="27" y="3934"/>
                  </a:cubicBezTo>
                  <a:cubicBezTo>
                    <a:pt x="21" y="3924"/>
                    <a:pt x="16" y="3912"/>
                    <a:pt x="12" y="3900"/>
                  </a:cubicBezTo>
                  <a:cubicBezTo>
                    <a:pt x="8" y="3888"/>
                    <a:pt x="5" y="3876"/>
                    <a:pt x="3" y="3863"/>
                  </a:cubicBezTo>
                  <a:cubicBezTo>
                    <a:pt x="1" y="3850"/>
                    <a:pt x="0" y="3837"/>
                    <a:pt x="0" y="3824"/>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微软雅黑" panose="020B0503020204020204" pitchFamily="34" charset="-122"/>
                <a:ea typeface="微软雅黑" panose="020B0503020204020204" pitchFamily="34" charset="-122"/>
              </a:endParaRPr>
            </a:p>
          </p:txBody>
        </p:sp>
        <p:sp>
          <p:nvSpPr>
            <p:cNvPr id="176" name="文本框 175"/>
            <p:cNvSpPr txBox="1"/>
            <p:nvPr/>
          </p:nvSpPr>
          <p:spPr>
            <a:xfrm>
              <a:off x="1175" y="7412"/>
              <a:ext cx="1307" cy="363"/>
            </a:xfrm>
            <a:prstGeom prst="rect">
              <a:avLst/>
            </a:prstGeom>
            <a:noFill/>
            <a:ln w="0">
              <a:noFill/>
            </a:ln>
          </p:spPr>
          <p:txBody>
            <a:bodyPr wrap="square" lIns="0" tIns="0" rIns="0" bIns="0" anchor="t">
              <a:spAutoFit/>
            </a:bodyPr>
            <a:lstStyle/>
            <a:p>
              <a:r>
                <a:rPr lang="zh-CN" sz="1350" b="1" i="0" u="none" strike="noStrike">
                  <a:solidFill>
                    <a:srgbClr val="F9FAFB"/>
                  </a:solidFill>
                  <a:effectLst/>
                  <a:uFillTx/>
                  <a:latin typeface="微软雅黑" panose="020B0503020204020204" pitchFamily="34" charset="-122"/>
                  <a:ea typeface="微软雅黑" panose="020B0503020204020204" pitchFamily="34" charset="-122"/>
                </a:rPr>
                <a:t>结果对比</a:t>
              </a:r>
            </a:p>
          </p:txBody>
        </p:sp>
        <p:sp>
          <p:nvSpPr>
            <p:cNvPr id="177" name="文本框 176"/>
            <p:cNvSpPr txBox="1"/>
            <p:nvPr/>
          </p:nvSpPr>
          <p:spPr>
            <a:xfrm>
              <a:off x="1505" y="8070"/>
              <a:ext cx="1848" cy="322"/>
            </a:xfrm>
            <a:prstGeom prst="rect">
              <a:avLst/>
            </a:prstGeom>
            <a:noFill/>
            <a:ln w="0">
              <a:noFill/>
            </a:ln>
          </p:spPr>
          <p:txBody>
            <a:bodyPr wrap="square" lIns="0" tIns="0" rIns="0" bIns="0" anchor="t">
              <a:spAutoFit/>
            </a:bodyPr>
            <a:lstStyle/>
            <a:p>
              <a:r>
                <a:rPr lang="zh-CN" sz="1200" b="0" i="0" u="none" strike="noStrike">
                  <a:solidFill>
                    <a:srgbClr val="D1D5DB"/>
                  </a:solidFill>
                  <a:effectLst/>
                  <a:uFillTx/>
                  <a:latin typeface="微软雅黑" panose="020B0503020204020204" pitchFamily="34" charset="-122"/>
                  <a:ea typeface="微软雅黑" panose="020B0503020204020204" pitchFamily="34" charset="-122"/>
                </a:rPr>
                <a:t>自研模型：埃达</a:t>
              </a:r>
            </a:p>
          </p:txBody>
        </p:sp>
        <p:sp>
          <p:nvSpPr>
            <p:cNvPr id="180" name="文本框 179"/>
            <p:cNvSpPr txBox="1"/>
            <p:nvPr/>
          </p:nvSpPr>
          <p:spPr>
            <a:xfrm>
              <a:off x="3252" y="8070"/>
              <a:ext cx="3168" cy="322"/>
            </a:xfrm>
            <a:prstGeom prst="rect">
              <a:avLst/>
            </a:prstGeom>
            <a:noFill/>
            <a:ln w="0">
              <a:noFill/>
            </a:ln>
          </p:spPr>
          <p:txBody>
            <a:bodyPr wrap="square" lIns="0" tIns="0" rIns="0" bIns="0" anchor="t">
              <a:spAutoFit/>
            </a:bodyPr>
            <a:lstStyle/>
            <a:p>
              <a:r>
                <a:rPr lang="zh-CN" sz="1200" b="0" i="0" u="none" strike="noStrike">
                  <a:solidFill>
                    <a:srgbClr val="D1D5DB"/>
                  </a:solidFill>
                  <a:effectLst/>
                  <a:uFillTx/>
                  <a:latin typeface="微软雅黑" panose="020B0503020204020204" pitchFamily="34" charset="-122"/>
                  <a:ea typeface="微软雅黑" panose="020B0503020204020204" pitchFamily="34" charset="-122"/>
                </a:rPr>
                <a:t>洛夫莱斯正面句子比例较高</a:t>
              </a:r>
            </a:p>
          </p:txBody>
        </p:sp>
        <p:sp>
          <p:nvSpPr>
            <p:cNvPr id="181" name="文本框 180"/>
            <p:cNvSpPr txBox="1"/>
            <p:nvPr/>
          </p:nvSpPr>
          <p:spPr>
            <a:xfrm>
              <a:off x="1505" y="8586"/>
              <a:ext cx="1068" cy="644"/>
            </a:xfrm>
            <a:prstGeom prst="rect">
              <a:avLst/>
            </a:prstGeom>
            <a:noFill/>
            <a:ln w="0">
              <a:noFill/>
            </a:ln>
          </p:spPr>
          <p:txBody>
            <a:bodyPr wrap="square" lIns="0" tIns="0" rIns="0" bIns="0" anchor="t">
              <a:spAutoFit/>
            </a:bodyPr>
            <a:lstStyle/>
            <a:p>
              <a:r>
                <a:rPr lang="en-US" sz="1200" b="0" i="0" u="none" strike="noStrike">
                  <a:solidFill>
                    <a:srgbClr val="D1D5DB"/>
                  </a:solidFill>
                  <a:effectLst/>
                  <a:uFillTx/>
                  <a:latin typeface="微软雅黑" panose="020B0503020204020204" pitchFamily="34" charset="-122"/>
                  <a:ea typeface="微软雅黑" panose="020B0503020204020204" pitchFamily="34" charset="-122"/>
                </a:rPr>
                <a:t>SnowNLP</a:t>
              </a:r>
            </a:p>
          </p:txBody>
        </p:sp>
        <p:sp>
          <p:nvSpPr>
            <p:cNvPr id="184" name="文本框 183"/>
            <p:cNvSpPr txBox="1"/>
            <p:nvPr/>
          </p:nvSpPr>
          <p:spPr>
            <a:xfrm>
              <a:off x="2572" y="8580"/>
              <a:ext cx="3168" cy="322"/>
            </a:xfrm>
            <a:prstGeom prst="rect">
              <a:avLst/>
            </a:prstGeom>
            <a:noFill/>
            <a:ln w="0">
              <a:noFill/>
            </a:ln>
          </p:spPr>
          <p:txBody>
            <a:bodyPr wrap="square" lIns="0" tIns="0" rIns="0" bIns="0" anchor="t">
              <a:spAutoFit/>
            </a:bodyPr>
            <a:lstStyle/>
            <a:p>
              <a:r>
                <a:rPr lang="zh-CN" sz="1200" b="0" i="0" u="none" strike="noStrike">
                  <a:solidFill>
                    <a:srgbClr val="D1D5DB"/>
                  </a:solidFill>
                  <a:effectLst/>
                  <a:uFillTx/>
                  <a:latin typeface="微软雅黑" panose="020B0503020204020204" pitchFamily="34" charset="-122"/>
                  <a:ea typeface="微软雅黑" panose="020B0503020204020204" pitchFamily="34" charset="-122"/>
                </a:rPr>
                <a:t>：吴健雄中性句子比例显著</a:t>
              </a:r>
            </a:p>
          </p:txBody>
        </p:sp>
        <p:sp>
          <p:nvSpPr>
            <p:cNvPr id="38" name="文本框 37"/>
            <p:cNvSpPr txBox="1"/>
            <p:nvPr/>
          </p:nvSpPr>
          <p:spPr>
            <a:xfrm>
              <a:off x="2902" y="7377"/>
              <a:ext cx="6566" cy="752"/>
            </a:xfrm>
            <a:prstGeom prst="rect">
              <a:avLst/>
            </a:prstGeom>
            <a:noFill/>
            <a:ln w="0">
              <a:noFill/>
            </a:ln>
          </p:spPr>
          <p:txBody>
            <a:bodyPr wrap="square" lIns="0" tIns="0" rIns="0" bIns="0" anchor="t">
              <a:spAutoFit/>
            </a:bodyPr>
            <a:lstStyle/>
            <a:p>
              <a:r>
                <a:rPr lang="zh-CN" altLang="en-US" sz="1400" b="0" i="0" u="none" strike="noStrike" dirty="0">
                  <a:solidFill>
                    <a:srgbClr val="FF0000"/>
                  </a:solidFill>
                  <a:effectLst/>
                  <a:uFillTx/>
                  <a:latin typeface="微软雅黑" panose="020B0503020204020204" pitchFamily="34" charset="-122"/>
                  <a:ea typeface="微软雅黑" panose="020B0503020204020204" pitchFamily="34" charset="-122"/>
                </a:rPr>
                <a:t>计算机编程领域的开创性贡献，如提出机械计算逻辑</a:t>
              </a:r>
            </a:p>
          </p:txBody>
        </p:sp>
        <p:sp>
          <p:nvSpPr>
            <p:cNvPr id="39" name="文本框 38"/>
            <p:cNvSpPr txBox="1"/>
            <p:nvPr/>
          </p:nvSpPr>
          <p:spPr>
            <a:xfrm>
              <a:off x="2902" y="8921"/>
              <a:ext cx="5987" cy="376"/>
            </a:xfrm>
            <a:prstGeom prst="rect">
              <a:avLst/>
            </a:prstGeom>
            <a:noFill/>
            <a:ln w="0">
              <a:noFill/>
            </a:ln>
          </p:spPr>
          <p:txBody>
            <a:bodyPr wrap="square" lIns="0" tIns="0" rIns="0" bIns="0" anchor="t">
              <a:spAutoFit/>
            </a:bodyPr>
            <a:lstStyle/>
            <a:p>
              <a:r>
                <a:rPr lang="zh-CN" altLang="en-US" sz="1400" b="0" i="0" u="none" strike="noStrike" dirty="0">
                  <a:solidFill>
                    <a:srgbClr val="FF0000"/>
                  </a:solidFill>
                  <a:effectLst/>
                  <a:uFillTx/>
                  <a:latin typeface="微软雅黑" panose="020B0503020204020204" pitchFamily="34" charset="-122"/>
                  <a:ea typeface="微软雅黑" panose="020B0503020204020204" pitchFamily="34" charset="-122"/>
                </a:rPr>
                <a:t>传记多为核物理实验、学术合作的客观叙述</a:t>
              </a:r>
            </a:p>
          </p:txBody>
        </p:sp>
        <p:sp>
          <p:nvSpPr>
            <p:cNvPr id="40" name="文本框 39"/>
            <p:cNvSpPr txBox="1"/>
            <p:nvPr/>
          </p:nvSpPr>
          <p:spPr>
            <a:xfrm>
              <a:off x="5415" y="6435"/>
              <a:ext cx="3647" cy="322"/>
            </a:xfrm>
            <a:prstGeom prst="rect">
              <a:avLst/>
            </a:prstGeom>
            <a:noFill/>
            <a:ln w="0">
              <a:noFill/>
            </a:ln>
          </p:spPr>
          <p:txBody>
            <a:bodyPr wrap="square" lIns="0" tIns="0" rIns="0" bIns="0" anchor="t">
              <a:spAutoFit/>
            </a:bodyPr>
            <a:lstStyle/>
            <a:p>
              <a:r>
                <a:rPr lang="zh-CN" altLang="en-US" sz="1200" b="0" i="0" u="none" strike="noStrike" dirty="0">
                  <a:solidFill>
                    <a:schemeClr val="tx1"/>
                  </a:solidFill>
                  <a:effectLst/>
                  <a:uFillTx/>
                  <a:latin typeface="微软雅黑" panose="020B0503020204020204" pitchFamily="34" charset="-122"/>
                  <a:ea typeface="微软雅黑" panose="020B0503020204020204" pitchFamily="34" charset="-122"/>
                </a:rPr>
                <a:t>科学家成就与正面情感关联</a:t>
              </a:r>
            </a:p>
          </p:txBody>
        </p:sp>
        <p:sp>
          <p:nvSpPr>
            <p:cNvPr id="41" name="文本框 40"/>
            <p:cNvSpPr txBox="1"/>
            <p:nvPr/>
          </p:nvSpPr>
          <p:spPr>
            <a:xfrm>
              <a:off x="5029" y="9484"/>
              <a:ext cx="5019" cy="322"/>
            </a:xfrm>
            <a:prstGeom prst="rect">
              <a:avLst/>
            </a:prstGeom>
            <a:noFill/>
            <a:ln w="0">
              <a:noFill/>
            </a:ln>
          </p:spPr>
          <p:txBody>
            <a:bodyPr wrap="square" lIns="0" tIns="0" rIns="0" bIns="0" anchor="t">
              <a:spAutoFit/>
            </a:bodyPr>
            <a:lstStyle/>
            <a:p>
              <a:r>
                <a:rPr lang="zh-CN" altLang="en-US" sz="1200" b="0" i="0" u="none" strike="noStrike" dirty="0">
                  <a:solidFill>
                    <a:schemeClr val="tx1"/>
                  </a:solidFill>
                  <a:effectLst/>
                  <a:uFillTx/>
                  <a:latin typeface="微软雅黑" panose="020B0503020204020204" pitchFamily="34" charset="-122"/>
                  <a:ea typeface="微软雅黑" panose="020B0503020204020204" pitchFamily="34" charset="-122"/>
                </a:rPr>
                <a:t>物理领域科学家传记侧重理性描述</a:t>
              </a:r>
            </a:p>
          </p:txBody>
        </p:sp>
      </p:grpSp>
      <p:pic>
        <p:nvPicPr>
          <p:cNvPr id="42" name="图片 41" descr="0e589eda549c95581028347f296e61f"/>
          <p:cNvPicPr>
            <a:picLocks noChangeAspect="1"/>
          </p:cNvPicPr>
          <p:nvPr/>
        </p:nvPicPr>
        <p:blipFill>
          <a:blip r:embed="rId3"/>
          <a:stretch>
            <a:fillRect/>
          </a:stretch>
        </p:blipFill>
        <p:spPr>
          <a:xfrm>
            <a:off x="5579745" y="1510665"/>
            <a:ext cx="3301365" cy="251269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课题综述</a:t>
            </a:r>
          </a:p>
        </p:txBody>
      </p:sp>
      <p:sp>
        <p:nvSpPr>
          <p:cNvPr id="35" name="文本框 34"/>
          <p:cNvSpPr txBox="1"/>
          <p:nvPr/>
        </p:nvSpPr>
        <p:spPr>
          <a:xfrm>
            <a:off x="323095" y="771790"/>
            <a:ext cx="3429000" cy="461645"/>
          </a:xfrm>
          <a:prstGeom prst="rect">
            <a:avLst/>
          </a:prstGeom>
          <a:noFill/>
          <a:ln w="0">
            <a:noFill/>
          </a:ln>
        </p:spPr>
        <p:txBody>
          <a:bodyPr wrap="none" lIns="0" tIns="0" rIns="0" bIns="0" anchor="t">
            <a:spAutoFit/>
          </a:bodyPr>
          <a:lstStyle/>
          <a:p>
            <a:pPr algn="l"/>
            <a:r>
              <a:rPr lang="zh-CN" sz="3000" b="1">
                <a:solidFill>
                  <a:schemeClr val="tx1"/>
                </a:solidFill>
                <a:effectLst/>
                <a:uFillTx/>
                <a:latin typeface="微软雅黑" panose="020B0503020204020204" pitchFamily="34" charset="-122"/>
                <a:ea typeface="微软雅黑" panose="020B0503020204020204" pitchFamily="34" charset="-122"/>
                <a:sym typeface="+mn-ea"/>
              </a:rPr>
              <a:t>情感分析方法与结果</a:t>
            </a:r>
            <a:endParaRPr lang="zh-CN" sz="3000" b="1" i="0" u="none" strike="noStrike">
              <a:solidFill>
                <a:schemeClr val="tx1"/>
              </a:solidFill>
              <a:effectLst/>
              <a:uFillTx/>
              <a:latin typeface="微软雅黑" panose="020B0503020204020204" pitchFamily="34" charset="-122"/>
              <a:ea typeface="微软雅黑" panose="020B0503020204020204" pitchFamily="34" charset="-122"/>
              <a:sym typeface="+mn-ea"/>
            </a:endParaRPr>
          </a:p>
        </p:txBody>
      </p:sp>
      <p:sp>
        <p:nvSpPr>
          <p:cNvPr id="124" name="任意多边形 123"/>
          <p:cNvSpPr/>
          <p:nvPr/>
        </p:nvSpPr>
        <p:spPr>
          <a:xfrm>
            <a:off x="-108310" y="1288930"/>
            <a:ext cx="11278080" cy="19440"/>
          </a:xfrm>
          <a:custGeom>
            <a:avLst/>
            <a:gdLst/>
            <a:ahLst/>
            <a:cxnLst/>
            <a:rect l="0" t="0" r="r" b="b"/>
            <a:pathLst>
              <a:path w="31328" h="54">
                <a:moveTo>
                  <a:pt x="0" y="0"/>
                </a:moveTo>
                <a:lnTo>
                  <a:pt x="31328" y="0"/>
                </a:lnTo>
                <a:lnTo>
                  <a:pt x="31328" y="54"/>
                </a:lnTo>
                <a:lnTo>
                  <a:pt x="0" y="54"/>
                </a:lnTo>
                <a:lnTo>
                  <a:pt x="0" y="0"/>
                </a:lnTo>
                <a:close/>
              </a:path>
            </a:pathLst>
          </a:custGeom>
          <a:solidFill>
            <a:srgbClr val="374151"/>
          </a:solidFill>
          <a:ln w="0">
            <a:noFill/>
          </a:ln>
        </p:spPr>
        <p:txBody>
          <a:bodyPr lIns="0" tIns="0" rIns="0" bIns="0" anchor="t">
            <a:noAutofit/>
          </a:bodyPr>
          <a:lstStyle/>
          <a:p>
            <a:endParaRPr lang="en-US" sz="2400" b="0" u="none" strike="noStrike">
              <a:solidFill>
                <a:srgbClr val="FFFFFF"/>
              </a:solidFill>
              <a:effectLst/>
              <a:uFillTx/>
              <a:latin typeface="Times New Roman" panose="02020603050405020304"/>
            </a:endParaRPr>
          </a:p>
        </p:txBody>
      </p:sp>
      <p:grpSp>
        <p:nvGrpSpPr>
          <p:cNvPr id="43" name="组合 42"/>
          <p:cNvGrpSpPr/>
          <p:nvPr/>
        </p:nvGrpSpPr>
        <p:grpSpPr>
          <a:xfrm>
            <a:off x="323215" y="1432560"/>
            <a:ext cx="2725420" cy="1447800"/>
            <a:chOff x="509" y="2256"/>
            <a:chExt cx="4292" cy="2280"/>
          </a:xfrm>
        </p:grpSpPr>
        <p:sp>
          <p:nvSpPr>
            <p:cNvPr id="27" name="任意多边形 26"/>
            <p:cNvSpPr/>
            <p:nvPr/>
          </p:nvSpPr>
          <p:spPr>
            <a:xfrm>
              <a:off x="509" y="2256"/>
              <a:ext cx="4292" cy="2281"/>
            </a:xfrm>
            <a:custGeom>
              <a:avLst/>
              <a:gdLst/>
              <a:ahLst/>
              <a:cxnLst/>
              <a:rect l="0" t="0" r="r" b="b"/>
              <a:pathLst>
                <a:path w="14751" h="4023">
                  <a:moveTo>
                    <a:pt x="0" y="3824"/>
                  </a:moveTo>
                  <a:lnTo>
                    <a:pt x="0" y="198"/>
                  </a:lnTo>
                  <a:cubicBezTo>
                    <a:pt x="0" y="185"/>
                    <a:pt x="1" y="172"/>
                    <a:pt x="3" y="160"/>
                  </a:cubicBezTo>
                  <a:cubicBezTo>
                    <a:pt x="5" y="147"/>
                    <a:pt x="8" y="135"/>
                    <a:pt x="12" y="122"/>
                  </a:cubicBezTo>
                  <a:cubicBezTo>
                    <a:pt x="16" y="110"/>
                    <a:pt x="21" y="99"/>
                    <a:pt x="27" y="88"/>
                  </a:cubicBezTo>
                  <a:cubicBezTo>
                    <a:pt x="32" y="77"/>
                    <a:pt x="39" y="67"/>
                    <a:pt x="46" y="58"/>
                  </a:cubicBezTo>
                  <a:cubicBezTo>
                    <a:pt x="54" y="49"/>
                    <a:pt x="62" y="41"/>
                    <a:pt x="70" y="33"/>
                  </a:cubicBezTo>
                  <a:cubicBezTo>
                    <a:pt x="79" y="26"/>
                    <a:pt x="88" y="20"/>
                    <a:pt x="98" y="15"/>
                  </a:cubicBezTo>
                  <a:cubicBezTo>
                    <a:pt x="107" y="10"/>
                    <a:pt x="117" y="6"/>
                    <a:pt x="128" y="4"/>
                  </a:cubicBezTo>
                  <a:cubicBezTo>
                    <a:pt x="138" y="1"/>
                    <a:pt x="148" y="0"/>
                    <a:pt x="158" y="0"/>
                  </a:cubicBezTo>
                  <a:lnTo>
                    <a:pt x="14553" y="0"/>
                  </a:lnTo>
                  <a:cubicBezTo>
                    <a:pt x="14566" y="0"/>
                    <a:pt x="14579" y="1"/>
                    <a:pt x="14592" y="4"/>
                  </a:cubicBezTo>
                  <a:cubicBezTo>
                    <a:pt x="14604" y="6"/>
                    <a:pt x="14617" y="10"/>
                    <a:pt x="14629" y="15"/>
                  </a:cubicBezTo>
                  <a:cubicBezTo>
                    <a:pt x="14641" y="20"/>
                    <a:pt x="14652" y="26"/>
                    <a:pt x="14663" y="33"/>
                  </a:cubicBezTo>
                  <a:cubicBezTo>
                    <a:pt x="14674" y="41"/>
                    <a:pt x="14684" y="49"/>
                    <a:pt x="14693" y="58"/>
                  </a:cubicBezTo>
                  <a:cubicBezTo>
                    <a:pt x="14702" y="67"/>
                    <a:pt x="14711" y="77"/>
                    <a:pt x="14718" y="88"/>
                  </a:cubicBezTo>
                  <a:cubicBezTo>
                    <a:pt x="14725" y="99"/>
                    <a:pt x="14731" y="110"/>
                    <a:pt x="14736" y="122"/>
                  </a:cubicBezTo>
                  <a:cubicBezTo>
                    <a:pt x="14741" y="135"/>
                    <a:pt x="14745" y="147"/>
                    <a:pt x="14747" y="160"/>
                  </a:cubicBezTo>
                  <a:cubicBezTo>
                    <a:pt x="14750" y="172"/>
                    <a:pt x="14751" y="185"/>
                    <a:pt x="14751" y="198"/>
                  </a:cubicBezTo>
                  <a:lnTo>
                    <a:pt x="14751" y="3824"/>
                  </a:lnTo>
                  <a:cubicBezTo>
                    <a:pt x="14751" y="3837"/>
                    <a:pt x="14750" y="3850"/>
                    <a:pt x="14747" y="3863"/>
                  </a:cubicBezTo>
                  <a:cubicBezTo>
                    <a:pt x="14745" y="3876"/>
                    <a:pt x="14741" y="3888"/>
                    <a:pt x="14736" y="3900"/>
                  </a:cubicBezTo>
                  <a:cubicBezTo>
                    <a:pt x="14731" y="3912"/>
                    <a:pt x="14725" y="3924"/>
                    <a:pt x="14718" y="3934"/>
                  </a:cubicBezTo>
                  <a:cubicBezTo>
                    <a:pt x="14711" y="3945"/>
                    <a:pt x="14702" y="3955"/>
                    <a:pt x="14693" y="3965"/>
                  </a:cubicBezTo>
                  <a:cubicBezTo>
                    <a:pt x="14684" y="3974"/>
                    <a:pt x="14674" y="3982"/>
                    <a:pt x="14663" y="3989"/>
                  </a:cubicBezTo>
                  <a:cubicBezTo>
                    <a:pt x="14652" y="3996"/>
                    <a:pt x="14641" y="4003"/>
                    <a:pt x="14629" y="4008"/>
                  </a:cubicBezTo>
                  <a:cubicBezTo>
                    <a:pt x="14617" y="4013"/>
                    <a:pt x="14604" y="4016"/>
                    <a:pt x="14592" y="4019"/>
                  </a:cubicBezTo>
                  <a:cubicBezTo>
                    <a:pt x="14579" y="4021"/>
                    <a:pt x="14566" y="4023"/>
                    <a:pt x="14553" y="4023"/>
                  </a:cubicBezTo>
                  <a:lnTo>
                    <a:pt x="158" y="4023"/>
                  </a:lnTo>
                  <a:cubicBezTo>
                    <a:pt x="148" y="4023"/>
                    <a:pt x="138" y="4021"/>
                    <a:pt x="128" y="4019"/>
                  </a:cubicBezTo>
                  <a:cubicBezTo>
                    <a:pt x="117" y="4016"/>
                    <a:pt x="107" y="4013"/>
                    <a:pt x="98" y="4008"/>
                  </a:cubicBezTo>
                  <a:cubicBezTo>
                    <a:pt x="88" y="4003"/>
                    <a:pt x="79" y="3996"/>
                    <a:pt x="70" y="3989"/>
                  </a:cubicBezTo>
                  <a:cubicBezTo>
                    <a:pt x="62" y="3982"/>
                    <a:pt x="54" y="3974"/>
                    <a:pt x="46" y="3965"/>
                  </a:cubicBezTo>
                  <a:cubicBezTo>
                    <a:pt x="39" y="3955"/>
                    <a:pt x="32" y="3945"/>
                    <a:pt x="27" y="3934"/>
                  </a:cubicBezTo>
                  <a:cubicBezTo>
                    <a:pt x="21" y="3924"/>
                    <a:pt x="16" y="3912"/>
                    <a:pt x="12" y="3900"/>
                  </a:cubicBezTo>
                  <a:cubicBezTo>
                    <a:pt x="8" y="3888"/>
                    <a:pt x="5" y="3876"/>
                    <a:pt x="3" y="3863"/>
                  </a:cubicBezTo>
                  <a:cubicBezTo>
                    <a:pt x="1" y="3850"/>
                    <a:pt x="0" y="3837"/>
                    <a:pt x="0" y="3824"/>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微软雅黑" panose="020B0503020204020204" pitchFamily="34" charset="-122"/>
                <a:ea typeface="微软雅黑" panose="020B0503020204020204" pitchFamily="34" charset="-122"/>
              </a:endParaRPr>
            </a:p>
          </p:txBody>
        </p:sp>
        <p:sp>
          <p:nvSpPr>
            <p:cNvPr id="167" name="任意多边形 166"/>
            <p:cNvSpPr/>
            <p:nvPr/>
          </p:nvSpPr>
          <p:spPr>
            <a:xfrm>
              <a:off x="899" y="3448"/>
              <a:ext cx="75" cy="76"/>
            </a:xfrm>
            <a:custGeom>
              <a:avLst/>
              <a:gdLst/>
              <a:ahLst/>
              <a:cxnLst/>
              <a:rect l="0" t="0" r="r" b="b"/>
              <a:pathLst>
                <a:path w="133" h="134">
                  <a:moveTo>
                    <a:pt x="133" y="67"/>
                  </a:moveTo>
                  <a:cubicBezTo>
                    <a:pt x="133" y="75"/>
                    <a:pt x="131" y="84"/>
                    <a:pt x="128" y="92"/>
                  </a:cubicBezTo>
                  <a:cubicBezTo>
                    <a:pt x="125" y="100"/>
                    <a:pt x="120" y="107"/>
                    <a:pt x="114" y="113"/>
                  </a:cubicBezTo>
                  <a:cubicBezTo>
                    <a:pt x="107" y="120"/>
                    <a:pt x="100" y="124"/>
                    <a:pt x="92" y="128"/>
                  </a:cubicBezTo>
                  <a:cubicBezTo>
                    <a:pt x="84" y="131"/>
                    <a:pt x="76" y="134"/>
                    <a:pt x="67" y="134"/>
                  </a:cubicBezTo>
                  <a:cubicBezTo>
                    <a:pt x="58" y="134"/>
                    <a:pt x="50" y="131"/>
                    <a:pt x="41" y="128"/>
                  </a:cubicBezTo>
                  <a:cubicBezTo>
                    <a:pt x="33" y="124"/>
                    <a:pt x="26" y="120"/>
                    <a:pt x="20" y="113"/>
                  </a:cubicBezTo>
                  <a:cubicBezTo>
                    <a:pt x="14" y="107"/>
                    <a:pt x="9" y="100"/>
                    <a:pt x="5" y="92"/>
                  </a:cubicBezTo>
                  <a:cubicBezTo>
                    <a:pt x="1" y="84"/>
                    <a:pt x="0" y="75"/>
                    <a:pt x="0" y="67"/>
                  </a:cubicBezTo>
                  <a:cubicBezTo>
                    <a:pt x="0" y="58"/>
                    <a:pt x="1" y="49"/>
                    <a:pt x="5" y="41"/>
                  </a:cubicBezTo>
                  <a:cubicBezTo>
                    <a:pt x="9" y="33"/>
                    <a:pt x="14" y="26"/>
                    <a:pt x="20" y="20"/>
                  </a:cubicBezTo>
                  <a:cubicBezTo>
                    <a:pt x="26" y="14"/>
                    <a:pt x="33" y="9"/>
                    <a:pt x="41" y="5"/>
                  </a:cubicBezTo>
                  <a:cubicBezTo>
                    <a:pt x="50" y="2"/>
                    <a:pt x="58" y="0"/>
                    <a:pt x="67" y="0"/>
                  </a:cubicBezTo>
                  <a:cubicBezTo>
                    <a:pt x="76" y="0"/>
                    <a:pt x="84" y="2"/>
                    <a:pt x="92" y="5"/>
                  </a:cubicBezTo>
                  <a:cubicBezTo>
                    <a:pt x="100" y="9"/>
                    <a:pt x="107" y="14"/>
                    <a:pt x="114" y="20"/>
                  </a:cubicBezTo>
                  <a:cubicBezTo>
                    <a:pt x="120" y="26"/>
                    <a:pt x="125" y="33"/>
                    <a:pt x="128" y="41"/>
                  </a:cubicBezTo>
                  <a:cubicBezTo>
                    <a:pt x="131" y="49"/>
                    <a:pt x="133" y="58"/>
                    <a:pt x="133" y="67"/>
                  </a:cubicBezTo>
                  <a:close/>
                </a:path>
              </a:pathLst>
            </a:custGeom>
            <a:solidFill>
              <a:srgbClr val="D1D5DB"/>
            </a:solidFill>
            <a:ln w="0">
              <a:noFill/>
            </a:ln>
          </p:spPr>
          <p:txBody>
            <a:bodyPr lIns="0" tIns="0" rIns="0" bIns="0" anchor="t">
              <a:noAutofit/>
            </a:bodyPr>
            <a:lstStyle/>
            <a:p>
              <a:endParaRPr lang="en-US" sz="2400" b="0" u="none" strike="noStrike">
                <a:solidFill>
                  <a:srgbClr val="000000"/>
                </a:solidFill>
                <a:effectLst/>
                <a:uFillTx/>
                <a:latin typeface="微软雅黑" panose="020B0503020204020204" pitchFamily="34" charset="-122"/>
                <a:ea typeface="微软雅黑" panose="020B0503020204020204" pitchFamily="34" charset="-122"/>
              </a:endParaRPr>
            </a:p>
          </p:txBody>
        </p:sp>
        <p:sp>
          <p:nvSpPr>
            <p:cNvPr id="168" name="文本框 167"/>
            <p:cNvSpPr txBox="1"/>
            <p:nvPr/>
          </p:nvSpPr>
          <p:spPr>
            <a:xfrm>
              <a:off x="899" y="2673"/>
              <a:ext cx="1307" cy="312"/>
            </a:xfrm>
            <a:prstGeom prst="rect">
              <a:avLst/>
            </a:prstGeom>
            <a:noFill/>
            <a:ln w="0">
              <a:noFill/>
            </a:ln>
          </p:spPr>
          <p:txBody>
            <a:bodyPr wrap="none" lIns="0" tIns="0" rIns="0" bIns="0" anchor="t">
              <a:spAutoFit/>
            </a:bodyPr>
            <a:lstStyle/>
            <a:p>
              <a:r>
                <a:rPr lang="zh-CN" sz="1350" b="1" i="0" u="none" strike="noStrike">
                  <a:solidFill>
                    <a:srgbClr val="F9FAFB"/>
                  </a:solidFill>
                  <a:effectLst/>
                  <a:uFillTx/>
                  <a:latin typeface="微软雅黑" panose="020B0503020204020204" pitchFamily="34" charset="-122"/>
                  <a:ea typeface="微软雅黑" panose="020B0503020204020204" pitchFamily="34" charset="-122"/>
                </a:rPr>
                <a:t>分析方法</a:t>
              </a:r>
            </a:p>
          </p:txBody>
        </p:sp>
        <p:sp>
          <p:nvSpPr>
            <p:cNvPr id="169" name="任意多边形 168"/>
            <p:cNvSpPr/>
            <p:nvPr/>
          </p:nvSpPr>
          <p:spPr>
            <a:xfrm>
              <a:off x="899" y="3959"/>
              <a:ext cx="75" cy="75"/>
            </a:xfrm>
            <a:custGeom>
              <a:avLst/>
              <a:gdLst/>
              <a:ahLst/>
              <a:cxnLst/>
              <a:rect l="0" t="0" r="r" b="b"/>
              <a:pathLst>
                <a:path w="133" h="133">
                  <a:moveTo>
                    <a:pt x="133" y="67"/>
                  </a:moveTo>
                  <a:cubicBezTo>
                    <a:pt x="133" y="76"/>
                    <a:pt x="131" y="84"/>
                    <a:pt x="128" y="92"/>
                  </a:cubicBezTo>
                  <a:cubicBezTo>
                    <a:pt x="125" y="101"/>
                    <a:pt x="120" y="108"/>
                    <a:pt x="114" y="114"/>
                  </a:cubicBezTo>
                  <a:cubicBezTo>
                    <a:pt x="107" y="120"/>
                    <a:pt x="100" y="125"/>
                    <a:pt x="92" y="128"/>
                  </a:cubicBezTo>
                  <a:cubicBezTo>
                    <a:pt x="84" y="132"/>
                    <a:pt x="76" y="133"/>
                    <a:pt x="67" y="133"/>
                  </a:cubicBezTo>
                  <a:cubicBezTo>
                    <a:pt x="58" y="133"/>
                    <a:pt x="50" y="132"/>
                    <a:pt x="41" y="128"/>
                  </a:cubicBezTo>
                  <a:cubicBezTo>
                    <a:pt x="33" y="125"/>
                    <a:pt x="26" y="120"/>
                    <a:pt x="20" y="114"/>
                  </a:cubicBezTo>
                  <a:cubicBezTo>
                    <a:pt x="14" y="108"/>
                    <a:pt x="9" y="101"/>
                    <a:pt x="5" y="92"/>
                  </a:cubicBezTo>
                  <a:cubicBezTo>
                    <a:pt x="1" y="84"/>
                    <a:pt x="0" y="76"/>
                    <a:pt x="0" y="67"/>
                  </a:cubicBezTo>
                  <a:cubicBezTo>
                    <a:pt x="0" y="58"/>
                    <a:pt x="1" y="50"/>
                    <a:pt x="5" y="42"/>
                  </a:cubicBezTo>
                  <a:cubicBezTo>
                    <a:pt x="9" y="34"/>
                    <a:pt x="14" y="27"/>
                    <a:pt x="20" y="19"/>
                  </a:cubicBezTo>
                  <a:cubicBezTo>
                    <a:pt x="26" y="13"/>
                    <a:pt x="33" y="8"/>
                    <a:pt x="41" y="5"/>
                  </a:cubicBezTo>
                  <a:cubicBezTo>
                    <a:pt x="50" y="2"/>
                    <a:pt x="58" y="0"/>
                    <a:pt x="67" y="0"/>
                  </a:cubicBezTo>
                  <a:cubicBezTo>
                    <a:pt x="76" y="0"/>
                    <a:pt x="84" y="2"/>
                    <a:pt x="92" y="5"/>
                  </a:cubicBezTo>
                  <a:cubicBezTo>
                    <a:pt x="100" y="8"/>
                    <a:pt x="107" y="13"/>
                    <a:pt x="114" y="19"/>
                  </a:cubicBezTo>
                  <a:cubicBezTo>
                    <a:pt x="120" y="27"/>
                    <a:pt x="125" y="34"/>
                    <a:pt x="128" y="42"/>
                  </a:cubicBezTo>
                  <a:cubicBezTo>
                    <a:pt x="131" y="50"/>
                    <a:pt x="133" y="58"/>
                    <a:pt x="133" y="67"/>
                  </a:cubicBezTo>
                  <a:close/>
                </a:path>
              </a:pathLst>
            </a:custGeom>
            <a:solidFill>
              <a:srgbClr val="D1D5DB"/>
            </a:solidFill>
            <a:ln w="0">
              <a:noFill/>
            </a:ln>
          </p:spPr>
          <p:txBody>
            <a:bodyPr lIns="0" tIns="0" rIns="0" bIns="0" anchor="t">
              <a:noAutofit/>
            </a:bodyPr>
            <a:lstStyle/>
            <a:p>
              <a:endParaRPr lang="en-US" sz="2400" b="0" u="none" strike="noStrike">
                <a:solidFill>
                  <a:srgbClr val="000000"/>
                </a:solidFill>
                <a:effectLst/>
                <a:uFillTx/>
                <a:latin typeface="微软雅黑" panose="020B0503020204020204" pitchFamily="34" charset="-122"/>
                <a:ea typeface="微软雅黑" panose="020B0503020204020204" pitchFamily="34" charset="-122"/>
              </a:endParaRPr>
            </a:p>
          </p:txBody>
        </p:sp>
        <p:sp>
          <p:nvSpPr>
            <p:cNvPr id="170" name="文本框 169"/>
            <p:cNvSpPr txBox="1"/>
            <p:nvPr/>
          </p:nvSpPr>
          <p:spPr>
            <a:xfrm>
              <a:off x="1229" y="3331"/>
              <a:ext cx="2112" cy="282"/>
            </a:xfrm>
            <a:prstGeom prst="rect">
              <a:avLst/>
            </a:prstGeom>
            <a:noFill/>
            <a:ln w="0">
              <a:noFill/>
            </a:ln>
          </p:spPr>
          <p:txBody>
            <a:bodyPr wrap="none" lIns="0" tIns="0" rIns="0" bIns="0" anchor="t">
              <a:spAutoFit/>
            </a:bodyPr>
            <a:lstStyle/>
            <a:p>
              <a:r>
                <a:rPr lang="zh-CN" sz="1200" b="0" i="0" u="none" strike="noStrike" dirty="0">
                  <a:solidFill>
                    <a:srgbClr val="D1D5DB"/>
                  </a:solidFill>
                  <a:effectLst/>
                  <a:uFillTx/>
                  <a:latin typeface="微软雅黑" panose="020B0503020204020204" pitchFamily="34" charset="-122"/>
                  <a:ea typeface="微软雅黑" panose="020B0503020204020204" pitchFamily="34" charset="-122"/>
                </a:rPr>
                <a:t>自研情感分析模型</a:t>
              </a:r>
            </a:p>
          </p:txBody>
        </p:sp>
        <p:sp>
          <p:nvSpPr>
            <p:cNvPr id="171" name="文本框 170"/>
            <p:cNvSpPr txBox="1"/>
            <p:nvPr/>
          </p:nvSpPr>
          <p:spPr>
            <a:xfrm>
              <a:off x="1229" y="3847"/>
              <a:ext cx="1068" cy="269"/>
            </a:xfrm>
            <a:prstGeom prst="rect">
              <a:avLst/>
            </a:prstGeom>
            <a:noFill/>
            <a:ln w="0">
              <a:noFill/>
            </a:ln>
          </p:spPr>
          <p:txBody>
            <a:bodyPr wrap="none" lIns="0" tIns="0" rIns="0" bIns="0" anchor="t">
              <a:spAutoFit/>
            </a:bodyPr>
            <a:lstStyle/>
            <a:p>
              <a:r>
                <a:rPr lang="en-US" sz="1200" b="0" i="0" u="none" strike="noStrike">
                  <a:solidFill>
                    <a:srgbClr val="D1D5DB"/>
                  </a:solidFill>
                  <a:effectLst/>
                  <a:uFillTx/>
                  <a:latin typeface="微软雅黑" panose="020B0503020204020204" pitchFamily="34" charset="-122"/>
                  <a:ea typeface="微软雅黑" panose="020B0503020204020204" pitchFamily="34" charset="-122"/>
                </a:rPr>
                <a:t>SnowNLP</a:t>
              </a:r>
            </a:p>
          </p:txBody>
        </p:sp>
        <p:sp>
          <p:nvSpPr>
            <p:cNvPr id="174" name="文本框 173"/>
            <p:cNvSpPr txBox="1"/>
            <p:nvPr/>
          </p:nvSpPr>
          <p:spPr>
            <a:xfrm>
              <a:off x="2296" y="3841"/>
              <a:ext cx="1584" cy="282"/>
            </a:xfrm>
            <a:prstGeom prst="rect">
              <a:avLst/>
            </a:prstGeom>
            <a:noFill/>
            <a:ln w="0">
              <a:noFill/>
            </a:ln>
          </p:spPr>
          <p:txBody>
            <a:bodyPr wrap="none" lIns="0" tIns="0" rIns="0" bIns="0" anchor="t">
              <a:spAutoFit/>
            </a:bodyPr>
            <a:lstStyle/>
            <a:p>
              <a:r>
                <a:rPr lang="zh-CN" sz="1200" b="0" i="0" u="none" strike="noStrike" dirty="0">
                  <a:solidFill>
                    <a:srgbClr val="D1D5DB"/>
                  </a:solidFill>
                  <a:effectLst/>
                  <a:uFillTx/>
                  <a:latin typeface="微软雅黑" panose="020B0503020204020204" pitchFamily="34" charset="-122"/>
                  <a:ea typeface="微软雅黑" panose="020B0503020204020204" pitchFamily="34" charset="-122"/>
                </a:rPr>
                <a:t>情感分析工具</a:t>
              </a:r>
            </a:p>
          </p:txBody>
        </p:sp>
      </p:grpSp>
      <p:grpSp>
        <p:nvGrpSpPr>
          <p:cNvPr id="28" name="组合 27"/>
          <p:cNvGrpSpPr/>
          <p:nvPr/>
        </p:nvGrpSpPr>
        <p:grpSpPr>
          <a:xfrm>
            <a:off x="323215" y="3084195"/>
            <a:ext cx="5222240" cy="1541780"/>
            <a:chOff x="961" y="7000"/>
            <a:chExt cx="8224" cy="2428"/>
          </a:xfrm>
        </p:grpSpPr>
        <p:sp>
          <p:nvSpPr>
            <p:cNvPr id="29" name="任意多边形 28"/>
            <p:cNvSpPr/>
            <p:nvPr/>
          </p:nvSpPr>
          <p:spPr>
            <a:xfrm>
              <a:off x="961" y="7000"/>
              <a:ext cx="8224" cy="2428"/>
            </a:xfrm>
            <a:custGeom>
              <a:avLst/>
              <a:gdLst/>
              <a:ahLst/>
              <a:cxnLst/>
              <a:rect l="0" t="0" r="r" b="b"/>
              <a:pathLst>
                <a:path w="14752" h="4023">
                  <a:moveTo>
                    <a:pt x="0" y="3824"/>
                  </a:moveTo>
                  <a:lnTo>
                    <a:pt x="0" y="198"/>
                  </a:lnTo>
                  <a:cubicBezTo>
                    <a:pt x="0" y="185"/>
                    <a:pt x="1" y="172"/>
                    <a:pt x="3" y="160"/>
                  </a:cubicBezTo>
                  <a:cubicBezTo>
                    <a:pt x="5" y="147"/>
                    <a:pt x="8" y="135"/>
                    <a:pt x="12" y="122"/>
                  </a:cubicBezTo>
                  <a:cubicBezTo>
                    <a:pt x="16" y="110"/>
                    <a:pt x="21" y="99"/>
                    <a:pt x="27" y="88"/>
                  </a:cubicBezTo>
                  <a:cubicBezTo>
                    <a:pt x="33" y="77"/>
                    <a:pt x="39" y="67"/>
                    <a:pt x="47" y="58"/>
                  </a:cubicBezTo>
                  <a:cubicBezTo>
                    <a:pt x="54" y="49"/>
                    <a:pt x="62" y="41"/>
                    <a:pt x="71" y="33"/>
                  </a:cubicBezTo>
                  <a:cubicBezTo>
                    <a:pt x="79" y="26"/>
                    <a:pt x="88" y="20"/>
                    <a:pt x="98" y="15"/>
                  </a:cubicBezTo>
                  <a:cubicBezTo>
                    <a:pt x="108" y="10"/>
                    <a:pt x="118" y="6"/>
                    <a:pt x="128" y="4"/>
                  </a:cubicBezTo>
                  <a:cubicBezTo>
                    <a:pt x="138" y="1"/>
                    <a:pt x="148" y="0"/>
                    <a:pt x="159" y="0"/>
                  </a:cubicBezTo>
                  <a:lnTo>
                    <a:pt x="14553" y="0"/>
                  </a:lnTo>
                  <a:cubicBezTo>
                    <a:pt x="14566" y="0"/>
                    <a:pt x="14579" y="1"/>
                    <a:pt x="14592" y="4"/>
                  </a:cubicBezTo>
                  <a:cubicBezTo>
                    <a:pt x="14605" y="6"/>
                    <a:pt x="14617" y="10"/>
                    <a:pt x="14629" y="15"/>
                  </a:cubicBezTo>
                  <a:cubicBezTo>
                    <a:pt x="14641" y="20"/>
                    <a:pt x="14653" y="26"/>
                    <a:pt x="14663" y="33"/>
                  </a:cubicBezTo>
                  <a:cubicBezTo>
                    <a:pt x="14674" y="41"/>
                    <a:pt x="14684" y="49"/>
                    <a:pt x="14693" y="58"/>
                  </a:cubicBezTo>
                  <a:cubicBezTo>
                    <a:pt x="14703" y="67"/>
                    <a:pt x="14711" y="77"/>
                    <a:pt x="14718" y="88"/>
                  </a:cubicBezTo>
                  <a:cubicBezTo>
                    <a:pt x="14725" y="99"/>
                    <a:pt x="14732" y="110"/>
                    <a:pt x="14736" y="122"/>
                  </a:cubicBezTo>
                  <a:cubicBezTo>
                    <a:pt x="14741" y="135"/>
                    <a:pt x="14745" y="147"/>
                    <a:pt x="14748" y="160"/>
                  </a:cubicBezTo>
                  <a:cubicBezTo>
                    <a:pt x="14750" y="172"/>
                    <a:pt x="14752" y="185"/>
                    <a:pt x="14752" y="198"/>
                  </a:cubicBezTo>
                  <a:lnTo>
                    <a:pt x="14752" y="3824"/>
                  </a:lnTo>
                  <a:cubicBezTo>
                    <a:pt x="14752" y="3837"/>
                    <a:pt x="14750" y="3850"/>
                    <a:pt x="14748" y="3863"/>
                  </a:cubicBezTo>
                  <a:cubicBezTo>
                    <a:pt x="14745" y="3876"/>
                    <a:pt x="14741" y="3888"/>
                    <a:pt x="14736" y="3900"/>
                  </a:cubicBezTo>
                  <a:cubicBezTo>
                    <a:pt x="14732" y="3912"/>
                    <a:pt x="14725" y="3924"/>
                    <a:pt x="14718" y="3934"/>
                  </a:cubicBezTo>
                  <a:cubicBezTo>
                    <a:pt x="14711" y="3945"/>
                    <a:pt x="14703" y="3955"/>
                    <a:pt x="14693" y="3965"/>
                  </a:cubicBezTo>
                  <a:cubicBezTo>
                    <a:pt x="14684" y="3974"/>
                    <a:pt x="14674" y="3982"/>
                    <a:pt x="14663" y="3989"/>
                  </a:cubicBezTo>
                  <a:cubicBezTo>
                    <a:pt x="14653" y="3996"/>
                    <a:pt x="14641" y="4003"/>
                    <a:pt x="14629" y="4008"/>
                  </a:cubicBezTo>
                  <a:cubicBezTo>
                    <a:pt x="14617" y="4013"/>
                    <a:pt x="14605" y="4016"/>
                    <a:pt x="14592" y="4019"/>
                  </a:cubicBezTo>
                  <a:cubicBezTo>
                    <a:pt x="14579" y="4021"/>
                    <a:pt x="14566" y="4023"/>
                    <a:pt x="14553" y="4023"/>
                  </a:cubicBezTo>
                  <a:lnTo>
                    <a:pt x="159" y="4023"/>
                  </a:lnTo>
                  <a:cubicBezTo>
                    <a:pt x="148" y="4023"/>
                    <a:pt x="138" y="4021"/>
                    <a:pt x="128" y="4019"/>
                  </a:cubicBezTo>
                  <a:cubicBezTo>
                    <a:pt x="118" y="4016"/>
                    <a:pt x="108" y="4013"/>
                    <a:pt x="98" y="4008"/>
                  </a:cubicBezTo>
                  <a:cubicBezTo>
                    <a:pt x="88" y="4003"/>
                    <a:pt x="79" y="3996"/>
                    <a:pt x="71" y="3989"/>
                  </a:cubicBezTo>
                  <a:cubicBezTo>
                    <a:pt x="62" y="3982"/>
                    <a:pt x="54" y="3974"/>
                    <a:pt x="47" y="3965"/>
                  </a:cubicBezTo>
                  <a:cubicBezTo>
                    <a:pt x="39" y="3955"/>
                    <a:pt x="33" y="3945"/>
                    <a:pt x="27" y="3934"/>
                  </a:cubicBezTo>
                  <a:cubicBezTo>
                    <a:pt x="21" y="3924"/>
                    <a:pt x="16" y="3912"/>
                    <a:pt x="12" y="3900"/>
                  </a:cubicBezTo>
                  <a:cubicBezTo>
                    <a:pt x="8" y="3888"/>
                    <a:pt x="5" y="3876"/>
                    <a:pt x="3" y="3863"/>
                  </a:cubicBezTo>
                  <a:cubicBezTo>
                    <a:pt x="1" y="3850"/>
                    <a:pt x="0" y="3837"/>
                    <a:pt x="0" y="3824"/>
                  </a:cubicBezTo>
                  <a:close/>
                </a:path>
              </a:pathLst>
            </a:custGeom>
            <a:solidFill>
              <a:srgbClr val="1F2937"/>
            </a:solidFill>
            <a:ln w="0">
              <a:noFill/>
            </a:ln>
          </p:spPr>
          <p:txBody>
            <a:bodyPr lIns="0" tIns="0" rIns="0" bIns="0" anchor="t">
              <a:noAutofit/>
            </a:bodyPr>
            <a:lstStyle/>
            <a:p>
              <a:endParaRPr lang="en-US" sz="2400" b="0" u="none" strike="noStrike">
                <a:solidFill>
                  <a:srgbClr val="FFFFFF"/>
                </a:solidFill>
                <a:effectLst/>
                <a:uFillTx/>
                <a:latin typeface="微软雅黑" panose="020B0503020204020204" pitchFamily="34" charset="-122"/>
                <a:ea typeface="微软雅黑" panose="020B0503020204020204" pitchFamily="34" charset="-122"/>
              </a:endParaRPr>
            </a:p>
          </p:txBody>
        </p:sp>
        <p:sp>
          <p:nvSpPr>
            <p:cNvPr id="176" name="文本框 175"/>
            <p:cNvSpPr txBox="1"/>
            <p:nvPr/>
          </p:nvSpPr>
          <p:spPr>
            <a:xfrm>
              <a:off x="1175" y="7412"/>
              <a:ext cx="1307" cy="312"/>
            </a:xfrm>
            <a:prstGeom prst="rect">
              <a:avLst/>
            </a:prstGeom>
            <a:noFill/>
            <a:ln w="0">
              <a:noFill/>
            </a:ln>
          </p:spPr>
          <p:txBody>
            <a:bodyPr wrap="none" lIns="0" tIns="0" rIns="0" bIns="0" anchor="t">
              <a:spAutoFit/>
            </a:bodyPr>
            <a:lstStyle/>
            <a:p>
              <a:r>
                <a:rPr lang="zh-CN" sz="1350" b="1" i="0" u="none" strike="noStrike">
                  <a:solidFill>
                    <a:srgbClr val="F9FAFB"/>
                  </a:solidFill>
                  <a:effectLst/>
                  <a:uFillTx/>
                  <a:latin typeface="微软雅黑" panose="020B0503020204020204" pitchFamily="34" charset="-122"/>
                  <a:ea typeface="微软雅黑" panose="020B0503020204020204" pitchFamily="34" charset="-122"/>
                </a:rPr>
                <a:t>结果对比</a:t>
              </a:r>
            </a:p>
          </p:txBody>
        </p:sp>
        <p:sp>
          <p:nvSpPr>
            <p:cNvPr id="177" name="文本框 176"/>
            <p:cNvSpPr txBox="1"/>
            <p:nvPr/>
          </p:nvSpPr>
          <p:spPr>
            <a:xfrm>
              <a:off x="1505" y="8070"/>
              <a:ext cx="5872" cy="291"/>
            </a:xfrm>
            <a:prstGeom prst="rect">
              <a:avLst/>
            </a:prstGeom>
            <a:noFill/>
            <a:ln w="0">
              <a:noFill/>
            </a:ln>
          </p:spPr>
          <p:txBody>
            <a:bodyPr wrap="none" lIns="0" tIns="0" rIns="0" bIns="0" anchor="t">
              <a:spAutoFit/>
            </a:bodyPr>
            <a:lstStyle/>
            <a:p>
              <a:r>
                <a:rPr lang="zh-CN" sz="1200" b="0" i="0" u="none" strike="noStrike" dirty="0">
                  <a:solidFill>
                    <a:srgbClr val="D1D5DB"/>
                  </a:solidFill>
                  <a:effectLst/>
                  <a:uFillTx/>
                  <a:latin typeface="微软雅黑" panose="020B0503020204020204" pitchFamily="34" charset="-122"/>
                  <a:ea typeface="微软雅黑" panose="020B0503020204020204" pitchFamily="34" charset="-122"/>
                  <a:cs typeface="微软雅黑" panose="020B0503020204020204" pitchFamily="34" charset="-122"/>
                </a:rPr>
                <a:t>自研模型：</a:t>
              </a:r>
              <a:r>
                <a:rPr lang="ja-JP" altLang="en-US" sz="1200" b="0" i="0" u="none" strike="noStrike" dirty="0">
                  <a:solidFill>
                    <a:srgbClr val="D1D5DB"/>
                  </a:solidFill>
                  <a:effectLst/>
                  <a:uFillTx/>
                  <a:latin typeface="微软雅黑" panose="020B0503020204020204" pitchFamily="34" charset="-122"/>
                  <a:ea typeface="微软雅黑" panose="020B0503020204020204" pitchFamily="34" charset="-122"/>
                  <a:cs typeface="微软雅黑" panose="020B0503020204020204" pitchFamily="34" charset="-122"/>
                </a:rPr>
                <a:t>丽丝・迈特纳、何泽慧的 正面句子数量较多</a:t>
              </a:r>
              <a:endParaRPr lang="en-US" sz="1200" b="0" u="none" strike="noStrike" dirty="0">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1" name="文本框 180"/>
            <p:cNvSpPr txBox="1"/>
            <p:nvPr/>
          </p:nvSpPr>
          <p:spPr>
            <a:xfrm>
              <a:off x="1505" y="8586"/>
              <a:ext cx="1068" cy="269"/>
            </a:xfrm>
            <a:prstGeom prst="rect">
              <a:avLst/>
            </a:prstGeom>
            <a:noFill/>
            <a:ln w="0">
              <a:noFill/>
            </a:ln>
          </p:spPr>
          <p:txBody>
            <a:bodyPr wrap="none" lIns="0" tIns="0" rIns="0" bIns="0" anchor="t">
              <a:spAutoFit/>
            </a:bodyPr>
            <a:lstStyle/>
            <a:p>
              <a:r>
                <a:rPr lang="en-US" sz="1200" b="0" i="0" u="none" strike="noStrike" dirty="0" err="1">
                  <a:solidFill>
                    <a:srgbClr val="D1D5DB"/>
                  </a:solidFill>
                  <a:effectLst/>
                  <a:uFillTx/>
                  <a:latin typeface="微软雅黑" panose="020B0503020204020204" pitchFamily="34" charset="-122"/>
                  <a:ea typeface="微软雅黑" panose="020B0503020204020204" pitchFamily="34" charset="-122"/>
                </a:rPr>
                <a:t>SnowNLP</a:t>
              </a:r>
            </a:p>
          </p:txBody>
        </p:sp>
        <p:sp>
          <p:nvSpPr>
            <p:cNvPr id="184" name="文本框 183"/>
            <p:cNvSpPr txBox="1"/>
            <p:nvPr/>
          </p:nvSpPr>
          <p:spPr>
            <a:xfrm>
              <a:off x="2572" y="8580"/>
              <a:ext cx="3933" cy="291"/>
            </a:xfrm>
            <a:prstGeom prst="rect">
              <a:avLst/>
            </a:prstGeom>
            <a:noFill/>
            <a:ln w="0">
              <a:noFill/>
            </a:ln>
          </p:spPr>
          <p:txBody>
            <a:bodyPr wrap="none" lIns="0" tIns="0" rIns="0" bIns="0" anchor="t">
              <a:spAutoFit/>
            </a:bodyPr>
            <a:lstStyle/>
            <a:p>
              <a:r>
                <a:rPr lang="zh-CN" sz="1200" b="0" i="0" u="none" strike="noStrike" dirty="0">
                  <a:solidFill>
                    <a:srgbClr val="D1D5DB"/>
                  </a:solidFill>
                  <a:effectLst/>
                  <a:uFillTx/>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0" i="0" u="none" strike="noStrike" dirty="0">
                  <a:solidFill>
                    <a:srgbClr val="D1D5DB"/>
                  </a:solidFill>
                  <a:effectLst/>
                  <a:uFillTx/>
                  <a:latin typeface="微软雅黑" panose="020B0503020204020204" pitchFamily="34" charset="-122"/>
                  <a:ea typeface="微软雅黑" panose="020B0503020204020204" pitchFamily="34" charset="-122"/>
                  <a:cs typeface="微软雅黑" panose="020B0503020204020204" pitchFamily="34" charset="-122"/>
                </a:rPr>
                <a:t>屠呦呦、林巧稚的 中性句子占比高</a:t>
              </a:r>
              <a:endParaRPr lang="en-US" sz="1200" b="0" u="none" strike="noStrike" dirty="0">
                <a:solidFill>
                  <a:srgbClr val="000000"/>
                </a:solidFill>
                <a:effectLst/>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文本框 29"/>
            <p:cNvSpPr txBox="1"/>
            <p:nvPr/>
          </p:nvSpPr>
          <p:spPr>
            <a:xfrm>
              <a:off x="2902" y="7482"/>
              <a:ext cx="3958" cy="339"/>
            </a:xfrm>
            <a:prstGeom prst="rect">
              <a:avLst/>
            </a:prstGeom>
            <a:noFill/>
            <a:ln w="0">
              <a:noFill/>
            </a:ln>
          </p:spPr>
          <p:txBody>
            <a:bodyPr wrap="none" lIns="0" tIns="0" rIns="0" bIns="0" anchor="t">
              <a:spAutoFit/>
            </a:bodyPr>
            <a:lstStyle/>
            <a:p>
              <a:r>
                <a:rPr lang="zh-CN" altLang="en-US" sz="1400" dirty="0">
                  <a:solidFill>
                    <a:srgbClr val="FF0000"/>
                  </a:solidFill>
                  <a:latin typeface="微软雅黑" panose="020B0503020204020204" pitchFamily="34" charset="-122"/>
                  <a:ea typeface="微软雅黑" panose="020B0503020204020204" pitchFamily="34" charset="-122"/>
                </a:rPr>
                <a:t>在核裂变、高能物理领域的突破</a:t>
              </a:r>
              <a:endParaRPr lang="zh-CN" altLang="en-US" sz="1400" b="0" u="none" strike="noStrike" dirty="0">
                <a:solidFill>
                  <a:srgbClr val="FF0000"/>
                </a:solidFill>
                <a:effectLst/>
                <a:uFillTx/>
                <a:latin typeface="微软雅黑" panose="020B0503020204020204" pitchFamily="34" charset="-122"/>
                <a:ea typeface="微软雅黑" panose="020B0503020204020204" pitchFamily="34" charset="-122"/>
              </a:endParaRPr>
            </a:p>
          </p:txBody>
        </p:sp>
        <p:sp>
          <p:nvSpPr>
            <p:cNvPr id="31" name="文本框 30"/>
            <p:cNvSpPr txBox="1"/>
            <p:nvPr/>
          </p:nvSpPr>
          <p:spPr>
            <a:xfrm>
              <a:off x="2033" y="8963"/>
              <a:ext cx="6912" cy="339"/>
            </a:xfrm>
            <a:prstGeom prst="rect">
              <a:avLst/>
            </a:prstGeom>
            <a:noFill/>
            <a:ln w="0">
              <a:noFill/>
            </a:ln>
          </p:spPr>
          <p:txBody>
            <a:bodyPr wrap="none" lIns="0" tIns="0" rIns="0" bIns="0" anchor="t">
              <a:spAutoFit/>
            </a:bodyPr>
            <a:lstStyle/>
            <a:p>
              <a:r>
                <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医学领域传记 “临床工作、患者诊疗” 的客观叙述属性</a:t>
              </a:r>
              <a:endParaRPr lang="zh-CN" altLang="en-US" sz="1400" b="0" u="none" strike="noStrike" dirty="0">
                <a:solidFill>
                  <a:srgbClr val="FF0000"/>
                </a:solidFill>
                <a:effectLst/>
                <a:uFillTx/>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32" name="图片 31" descr="5c142e610882066e6650a4d70432a6f"/>
          <p:cNvPicPr>
            <a:picLocks noChangeAspect="1"/>
          </p:cNvPicPr>
          <p:nvPr/>
        </p:nvPicPr>
        <p:blipFill>
          <a:blip r:embed="rId3"/>
          <a:stretch>
            <a:fillRect/>
          </a:stretch>
        </p:blipFill>
        <p:spPr>
          <a:xfrm>
            <a:off x="5147945" y="1491615"/>
            <a:ext cx="3493135" cy="275209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课题综述</a:t>
            </a:r>
          </a:p>
        </p:txBody>
      </p:sp>
      <p:sp>
        <p:nvSpPr>
          <p:cNvPr id="35" name="文本框 34"/>
          <p:cNvSpPr txBox="1"/>
          <p:nvPr/>
        </p:nvSpPr>
        <p:spPr>
          <a:xfrm>
            <a:off x="323095" y="771790"/>
            <a:ext cx="3048000" cy="461645"/>
          </a:xfrm>
          <a:prstGeom prst="rect">
            <a:avLst/>
          </a:prstGeom>
          <a:noFill/>
          <a:ln w="0">
            <a:noFill/>
          </a:ln>
        </p:spPr>
        <p:txBody>
          <a:bodyPr wrap="none" lIns="0" tIns="0" rIns="0" bIns="0" anchor="t">
            <a:spAutoFit/>
          </a:bodyPr>
          <a:lstStyle/>
          <a:p>
            <a:pPr algn="l"/>
            <a:r>
              <a:rPr lang="zh-CN" sz="3000" b="1">
                <a:effectLst/>
                <a:uFillTx/>
                <a:latin typeface="微软雅黑" panose="020B0503020204020204" pitchFamily="34" charset="-122"/>
                <a:ea typeface="微软雅黑" panose="020B0503020204020204" pitchFamily="34" charset="-122"/>
                <a:sym typeface="+mn-ea"/>
              </a:rPr>
              <a:t>人际关系网络构建</a:t>
            </a:r>
            <a:endParaRPr lang="zh-CN" sz="3000" b="1" i="0" u="none" strike="noStrike">
              <a:solidFill>
                <a:schemeClr val="tx1"/>
              </a:solidFill>
              <a:effectLst/>
              <a:uFillTx/>
              <a:latin typeface="微软雅黑" panose="020B0503020204020204" pitchFamily="34" charset="-122"/>
              <a:ea typeface="微软雅黑" panose="020B0503020204020204" pitchFamily="34" charset="-122"/>
              <a:sym typeface="+mn-ea"/>
            </a:endParaRPr>
          </a:p>
        </p:txBody>
      </p:sp>
      <p:sp>
        <p:nvSpPr>
          <p:cNvPr id="124" name="任意多边形 123"/>
          <p:cNvSpPr/>
          <p:nvPr/>
        </p:nvSpPr>
        <p:spPr>
          <a:xfrm>
            <a:off x="-108310" y="1288930"/>
            <a:ext cx="11278080" cy="19440"/>
          </a:xfrm>
          <a:custGeom>
            <a:avLst/>
            <a:gdLst/>
            <a:ahLst/>
            <a:cxnLst/>
            <a:rect l="0" t="0" r="r" b="b"/>
            <a:pathLst>
              <a:path w="31328" h="54">
                <a:moveTo>
                  <a:pt x="0" y="0"/>
                </a:moveTo>
                <a:lnTo>
                  <a:pt x="31328" y="0"/>
                </a:lnTo>
                <a:lnTo>
                  <a:pt x="31328" y="54"/>
                </a:lnTo>
                <a:lnTo>
                  <a:pt x="0" y="54"/>
                </a:lnTo>
                <a:lnTo>
                  <a:pt x="0" y="0"/>
                </a:lnTo>
                <a:close/>
              </a:path>
            </a:pathLst>
          </a:custGeom>
          <a:solidFill>
            <a:srgbClr val="374151"/>
          </a:solidFill>
          <a:ln w="0">
            <a:noFill/>
          </a:ln>
        </p:spPr>
        <p:txBody>
          <a:bodyPr lIns="0" tIns="0" rIns="0" bIns="0" anchor="t">
            <a:noAutofit/>
          </a:bodyPr>
          <a:lstStyle/>
          <a:p>
            <a:endParaRPr lang="en-US" sz="2400" b="0" u="none" strike="noStrike">
              <a:solidFill>
                <a:srgbClr val="FFFFFF"/>
              </a:solidFill>
              <a:effectLst/>
              <a:uFillTx/>
              <a:latin typeface="Times New Roman" panose="02020603050405020304"/>
            </a:endParaRPr>
          </a:p>
        </p:txBody>
      </p:sp>
      <p:sp>
        <p:nvSpPr>
          <p:cNvPr id="206" name="任意多边形 205"/>
          <p:cNvSpPr/>
          <p:nvPr/>
        </p:nvSpPr>
        <p:spPr>
          <a:xfrm>
            <a:off x="4370705" y="1362075"/>
            <a:ext cx="4598670" cy="3602355"/>
          </a:xfrm>
          <a:custGeom>
            <a:avLst/>
            <a:gdLst/>
            <a:ahLst/>
            <a:cxnLst/>
            <a:rect l="0" t="0" r="r" b="b"/>
            <a:pathLst>
              <a:path w="21009" h="17332">
                <a:moveTo>
                  <a:pt x="0" y="16921"/>
                </a:moveTo>
                <a:lnTo>
                  <a:pt x="0" y="410"/>
                </a:lnTo>
                <a:cubicBezTo>
                  <a:pt x="0" y="384"/>
                  <a:pt x="3" y="357"/>
                  <a:pt x="8" y="330"/>
                </a:cubicBezTo>
                <a:cubicBezTo>
                  <a:pt x="13" y="304"/>
                  <a:pt x="21" y="278"/>
                  <a:pt x="32" y="254"/>
                </a:cubicBezTo>
                <a:cubicBezTo>
                  <a:pt x="42" y="229"/>
                  <a:pt x="55" y="205"/>
                  <a:pt x="69" y="183"/>
                </a:cubicBezTo>
                <a:cubicBezTo>
                  <a:pt x="84" y="160"/>
                  <a:pt x="101" y="140"/>
                  <a:pt x="120" y="121"/>
                </a:cubicBezTo>
                <a:cubicBezTo>
                  <a:pt x="140" y="101"/>
                  <a:pt x="160" y="84"/>
                  <a:pt x="183" y="70"/>
                </a:cubicBezTo>
                <a:cubicBezTo>
                  <a:pt x="205" y="55"/>
                  <a:pt x="229" y="42"/>
                  <a:pt x="254" y="32"/>
                </a:cubicBezTo>
                <a:cubicBezTo>
                  <a:pt x="278" y="21"/>
                  <a:pt x="304" y="14"/>
                  <a:pt x="330" y="8"/>
                </a:cubicBezTo>
                <a:cubicBezTo>
                  <a:pt x="357" y="3"/>
                  <a:pt x="384" y="0"/>
                  <a:pt x="410" y="0"/>
                </a:cubicBezTo>
                <a:lnTo>
                  <a:pt x="20599" y="0"/>
                </a:lnTo>
                <a:cubicBezTo>
                  <a:pt x="20626" y="0"/>
                  <a:pt x="20653" y="3"/>
                  <a:pt x="20679" y="8"/>
                </a:cubicBezTo>
                <a:cubicBezTo>
                  <a:pt x="20706" y="14"/>
                  <a:pt x="20731" y="21"/>
                  <a:pt x="20756" y="32"/>
                </a:cubicBezTo>
                <a:cubicBezTo>
                  <a:pt x="20781" y="42"/>
                  <a:pt x="20805" y="55"/>
                  <a:pt x="20827" y="70"/>
                </a:cubicBezTo>
                <a:cubicBezTo>
                  <a:pt x="20849" y="84"/>
                  <a:pt x="20870" y="101"/>
                  <a:pt x="20889" y="121"/>
                </a:cubicBezTo>
                <a:cubicBezTo>
                  <a:pt x="20908" y="140"/>
                  <a:pt x="20925" y="160"/>
                  <a:pt x="20940" y="183"/>
                </a:cubicBezTo>
                <a:cubicBezTo>
                  <a:pt x="20955" y="205"/>
                  <a:pt x="20968" y="229"/>
                  <a:pt x="20978" y="254"/>
                </a:cubicBezTo>
                <a:cubicBezTo>
                  <a:pt x="20988" y="278"/>
                  <a:pt x="20996" y="304"/>
                  <a:pt x="21001" y="330"/>
                </a:cubicBezTo>
                <a:cubicBezTo>
                  <a:pt x="21007" y="357"/>
                  <a:pt x="21009" y="384"/>
                  <a:pt x="21009" y="410"/>
                </a:cubicBezTo>
                <a:lnTo>
                  <a:pt x="21009" y="16921"/>
                </a:lnTo>
                <a:cubicBezTo>
                  <a:pt x="21009" y="16948"/>
                  <a:pt x="21007" y="16975"/>
                  <a:pt x="21001" y="17002"/>
                </a:cubicBezTo>
                <a:cubicBezTo>
                  <a:pt x="20996" y="17028"/>
                  <a:pt x="20988" y="17054"/>
                  <a:pt x="20978" y="17078"/>
                </a:cubicBezTo>
                <a:cubicBezTo>
                  <a:pt x="20968" y="17103"/>
                  <a:pt x="20955" y="17127"/>
                  <a:pt x="20940" y="17149"/>
                </a:cubicBezTo>
                <a:cubicBezTo>
                  <a:pt x="20925" y="17172"/>
                  <a:pt x="20908" y="17192"/>
                  <a:pt x="20889" y="17211"/>
                </a:cubicBezTo>
                <a:cubicBezTo>
                  <a:pt x="20870" y="17231"/>
                  <a:pt x="20849" y="17248"/>
                  <a:pt x="20827" y="17262"/>
                </a:cubicBezTo>
                <a:cubicBezTo>
                  <a:pt x="20805" y="17277"/>
                  <a:pt x="20781" y="17290"/>
                  <a:pt x="20756" y="17300"/>
                </a:cubicBezTo>
                <a:cubicBezTo>
                  <a:pt x="20731" y="17311"/>
                  <a:pt x="20706" y="17318"/>
                  <a:pt x="20679" y="17324"/>
                </a:cubicBezTo>
                <a:cubicBezTo>
                  <a:pt x="20653" y="17329"/>
                  <a:pt x="20626" y="17332"/>
                  <a:pt x="20599" y="17332"/>
                </a:cubicBezTo>
                <a:lnTo>
                  <a:pt x="410" y="17332"/>
                </a:lnTo>
                <a:cubicBezTo>
                  <a:pt x="384" y="17332"/>
                  <a:pt x="357" y="17329"/>
                  <a:pt x="330" y="17324"/>
                </a:cubicBezTo>
                <a:cubicBezTo>
                  <a:pt x="304" y="17318"/>
                  <a:pt x="278" y="17311"/>
                  <a:pt x="254" y="17300"/>
                </a:cubicBezTo>
                <a:cubicBezTo>
                  <a:pt x="229" y="17290"/>
                  <a:pt x="205" y="17277"/>
                  <a:pt x="183" y="17262"/>
                </a:cubicBezTo>
                <a:cubicBezTo>
                  <a:pt x="160" y="17248"/>
                  <a:pt x="140" y="17231"/>
                  <a:pt x="120" y="17211"/>
                </a:cubicBezTo>
                <a:cubicBezTo>
                  <a:pt x="101" y="17192"/>
                  <a:pt x="84" y="17172"/>
                  <a:pt x="69" y="17149"/>
                </a:cubicBezTo>
                <a:cubicBezTo>
                  <a:pt x="55" y="17127"/>
                  <a:pt x="42" y="17103"/>
                  <a:pt x="32" y="17078"/>
                </a:cubicBezTo>
                <a:cubicBezTo>
                  <a:pt x="21" y="17054"/>
                  <a:pt x="13" y="17028"/>
                  <a:pt x="8" y="17002"/>
                </a:cubicBezTo>
                <a:cubicBezTo>
                  <a:pt x="3" y="16975"/>
                  <a:pt x="0" y="16948"/>
                  <a:pt x="0" y="16921"/>
                </a:cubicBezTo>
                <a:close/>
              </a:path>
            </a:pathLst>
          </a:custGeom>
          <a:solidFill>
            <a:srgbClr val="1F2937"/>
          </a:solidFill>
          <a:ln w="0">
            <a:noFill/>
          </a:ln>
        </p:spPr>
        <p:txBody>
          <a:bodyPr lIns="0" tIns="0" rIns="0" bIns="0" anchor="t">
            <a:noAutofit/>
          </a:bodyPr>
          <a:lstStyle/>
          <a:p>
            <a:endParaRPr lang="en-US" sz="2400" b="0" u="none" strike="noStrike">
              <a:solidFill>
                <a:schemeClr val="tx1"/>
              </a:solidFill>
              <a:effectLst/>
              <a:uFillTx/>
              <a:latin typeface="微软雅黑" panose="020B0503020204020204" pitchFamily="34" charset="-122"/>
              <a:ea typeface="微软雅黑" panose="020B0503020204020204" pitchFamily="34" charset="-122"/>
            </a:endParaRPr>
          </a:p>
        </p:txBody>
      </p:sp>
      <p:sp>
        <p:nvSpPr>
          <p:cNvPr id="207" name="任意多边形 206"/>
          <p:cNvSpPr/>
          <p:nvPr/>
        </p:nvSpPr>
        <p:spPr>
          <a:xfrm>
            <a:off x="4370705" y="1362075"/>
            <a:ext cx="4598670" cy="3602355"/>
          </a:xfrm>
          <a:custGeom>
            <a:avLst/>
            <a:gdLst/>
            <a:ahLst/>
            <a:cxnLst/>
            <a:rect l="0" t="0" r="r" b="b"/>
            <a:pathLst>
              <a:path w="21009" h="17332" fill="none">
                <a:moveTo>
                  <a:pt x="0" y="16921"/>
                </a:moveTo>
                <a:lnTo>
                  <a:pt x="0" y="410"/>
                </a:lnTo>
                <a:cubicBezTo>
                  <a:pt x="0" y="384"/>
                  <a:pt x="3" y="357"/>
                  <a:pt x="8" y="330"/>
                </a:cubicBezTo>
                <a:cubicBezTo>
                  <a:pt x="13" y="304"/>
                  <a:pt x="21" y="278"/>
                  <a:pt x="32" y="254"/>
                </a:cubicBezTo>
                <a:cubicBezTo>
                  <a:pt x="42" y="229"/>
                  <a:pt x="55" y="205"/>
                  <a:pt x="69" y="183"/>
                </a:cubicBezTo>
                <a:cubicBezTo>
                  <a:pt x="84" y="160"/>
                  <a:pt x="101" y="140"/>
                  <a:pt x="120" y="121"/>
                </a:cubicBezTo>
                <a:cubicBezTo>
                  <a:pt x="140" y="101"/>
                  <a:pt x="160" y="84"/>
                  <a:pt x="183" y="70"/>
                </a:cubicBezTo>
                <a:cubicBezTo>
                  <a:pt x="205" y="55"/>
                  <a:pt x="229" y="42"/>
                  <a:pt x="254" y="32"/>
                </a:cubicBezTo>
                <a:cubicBezTo>
                  <a:pt x="278" y="21"/>
                  <a:pt x="304" y="14"/>
                  <a:pt x="330" y="8"/>
                </a:cubicBezTo>
                <a:cubicBezTo>
                  <a:pt x="357" y="3"/>
                  <a:pt x="384" y="0"/>
                  <a:pt x="410" y="0"/>
                </a:cubicBezTo>
                <a:lnTo>
                  <a:pt x="20599" y="0"/>
                </a:lnTo>
                <a:cubicBezTo>
                  <a:pt x="20626" y="0"/>
                  <a:pt x="20653" y="3"/>
                  <a:pt x="20679" y="8"/>
                </a:cubicBezTo>
                <a:cubicBezTo>
                  <a:pt x="20706" y="14"/>
                  <a:pt x="20731" y="21"/>
                  <a:pt x="20756" y="32"/>
                </a:cubicBezTo>
                <a:cubicBezTo>
                  <a:pt x="20781" y="42"/>
                  <a:pt x="20805" y="55"/>
                  <a:pt x="20827" y="70"/>
                </a:cubicBezTo>
                <a:cubicBezTo>
                  <a:pt x="20849" y="84"/>
                  <a:pt x="20870" y="101"/>
                  <a:pt x="20889" y="121"/>
                </a:cubicBezTo>
                <a:cubicBezTo>
                  <a:pt x="20908" y="140"/>
                  <a:pt x="20925" y="160"/>
                  <a:pt x="20940" y="183"/>
                </a:cubicBezTo>
                <a:cubicBezTo>
                  <a:pt x="20955" y="205"/>
                  <a:pt x="20968" y="229"/>
                  <a:pt x="20978" y="254"/>
                </a:cubicBezTo>
                <a:cubicBezTo>
                  <a:pt x="20988" y="278"/>
                  <a:pt x="20996" y="304"/>
                  <a:pt x="21001" y="330"/>
                </a:cubicBezTo>
                <a:cubicBezTo>
                  <a:pt x="21007" y="357"/>
                  <a:pt x="21009" y="384"/>
                  <a:pt x="21009" y="410"/>
                </a:cubicBezTo>
                <a:lnTo>
                  <a:pt x="21009" y="16921"/>
                </a:lnTo>
                <a:cubicBezTo>
                  <a:pt x="21009" y="16948"/>
                  <a:pt x="21007" y="16975"/>
                  <a:pt x="21001" y="17002"/>
                </a:cubicBezTo>
                <a:cubicBezTo>
                  <a:pt x="20996" y="17028"/>
                  <a:pt x="20988" y="17054"/>
                  <a:pt x="20978" y="17078"/>
                </a:cubicBezTo>
                <a:cubicBezTo>
                  <a:pt x="20968" y="17103"/>
                  <a:pt x="20955" y="17127"/>
                  <a:pt x="20940" y="17149"/>
                </a:cubicBezTo>
                <a:cubicBezTo>
                  <a:pt x="20925" y="17172"/>
                  <a:pt x="20908" y="17192"/>
                  <a:pt x="20889" y="17211"/>
                </a:cubicBezTo>
                <a:cubicBezTo>
                  <a:pt x="20870" y="17231"/>
                  <a:pt x="20849" y="17248"/>
                  <a:pt x="20827" y="17262"/>
                </a:cubicBezTo>
                <a:cubicBezTo>
                  <a:pt x="20805" y="17277"/>
                  <a:pt x="20781" y="17290"/>
                  <a:pt x="20756" y="17300"/>
                </a:cubicBezTo>
                <a:cubicBezTo>
                  <a:pt x="20731" y="17311"/>
                  <a:pt x="20706" y="17318"/>
                  <a:pt x="20679" y="17324"/>
                </a:cubicBezTo>
                <a:cubicBezTo>
                  <a:pt x="20653" y="17329"/>
                  <a:pt x="20626" y="17332"/>
                  <a:pt x="20599" y="17332"/>
                </a:cubicBezTo>
                <a:lnTo>
                  <a:pt x="410" y="17332"/>
                </a:lnTo>
                <a:cubicBezTo>
                  <a:pt x="384" y="17332"/>
                  <a:pt x="357" y="17329"/>
                  <a:pt x="330" y="17324"/>
                </a:cubicBezTo>
                <a:cubicBezTo>
                  <a:pt x="304" y="17318"/>
                  <a:pt x="278" y="17311"/>
                  <a:pt x="254" y="17300"/>
                </a:cubicBezTo>
                <a:cubicBezTo>
                  <a:pt x="229" y="17290"/>
                  <a:pt x="205" y="17277"/>
                  <a:pt x="183" y="17262"/>
                </a:cubicBezTo>
                <a:cubicBezTo>
                  <a:pt x="160" y="17248"/>
                  <a:pt x="140" y="17231"/>
                  <a:pt x="120" y="17211"/>
                </a:cubicBezTo>
                <a:cubicBezTo>
                  <a:pt x="101" y="17192"/>
                  <a:pt x="84" y="17172"/>
                  <a:pt x="69" y="17149"/>
                </a:cubicBezTo>
                <a:cubicBezTo>
                  <a:pt x="55" y="17127"/>
                  <a:pt x="42" y="17103"/>
                  <a:pt x="32" y="17078"/>
                </a:cubicBezTo>
                <a:cubicBezTo>
                  <a:pt x="21" y="17054"/>
                  <a:pt x="13" y="17028"/>
                  <a:pt x="8" y="17002"/>
                </a:cubicBezTo>
                <a:cubicBezTo>
                  <a:pt x="3" y="16975"/>
                  <a:pt x="0" y="16948"/>
                  <a:pt x="0" y="16921"/>
                </a:cubicBezTo>
              </a:path>
            </a:pathLst>
          </a:custGeom>
          <a:ln w="9360">
            <a:solidFill>
              <a:srgbClr val="374151"/>
            </a:solidFill>
            <a:miter/>
          </a:ln>
        </p:spPr>
        <p:txBody>
          <a:bodyPr lIns="4680" tIns="4680" rIns="4680" bIns="4680" anchor="t">
            <a:noAutofit/>
          </a:bodyPr>
          <a:lstStyle/>
          <a:p>
            <a:endParaRPr lang="en-US" sz="2400" b="0" u="none" strike="noStrike">
              <a:solidFill>
                <a:schemeClr val="tx1"/>
              </a:solidFill>
              <a:effectLst/>
              <a:uFillTx/>
              <a:latin typeface="微软雅黑" panose="020B0503020204020204" pitchFamily="34" charset="-122"/>
              <a:ea typeface="微软雅黑" panose="020B0503020204020204" pitchFamily="34" charset="-122"/>
            </a:endParaRPr>
          </a:p>
        </p:txBody>
      </p:sp>
      <p:pic>
        <p:nvPicPr>
          <p:cNvPr id="209" name="图片 208"/>
          <p:cNvPicPr/>
          <p:nvPr/>
        </p:nvPicPr>
        <p:blipFill>
          <a:blip r:embed="rId3"/>
          <a:stretch>
            <a:fillRect/>
          </a:stretch>
        </p:blipFill>
        <p:spPr>
          <a:xfrm>
            <a:off x="4512945" y="1491615"/>
            <a:ext cx="4314190" cy="3332480"/>
          </a:xfrm>
          <a:prstGeom prst="rect">
            <a:avLst/>
          </a:prstGeom>
          <a:noFill/>
          <a:ln w="0">
            <a:noFill/>
          </a:ln>
        </p:spPr>
      </p:pic>
      <p:sp>
        <p:nvSpPr>
          <p:cNvPr id="195" name="文本框 194"/>
          <p:cNvSpPr txBox="1"/>
          <p:nvPr/>
        </p:nvSpPr>
        <p:spPr>
          <a:xfrm>
            <a:off x="467360" y="1491615"/>
            <a:ext cx="829945" cy="207645"/>
          </a:xfrm>
          <a:prstGeom prst="rect">
            <a:avLst/>
          </a:prstGeom>
          <a:noFill/>
          <a:ln w="0">
            <a:noFill/>
          </a:ln>
        </p:spPr>
        <p:txBody>
          <a:bodyPr wrap="square" lIns="0" tIns="0" rIns="0" bIns="0" anchor="t">
            <a:spAutoFit/>
          </a:bodyPr>
          <a:lstStyle/>
          <a:p>
            <a:r>
              <a:rPr lang="zh-CN" sz="1350" b="1" i="0" u="none" strike="noStrike">
                <a:solidFill>
                  <a:schemeClr val="tx1"/>
                </a:solidFill>
                <a:effectLst/>
                <a:uFillTx/>
                <a:latin typeface="微软雅黑" panose="020B0503020204020204" pitchFamily="34" charset="-122"/>
                <a:ea typeface="微软雅黑" panose="020B0503020204020204" pitchFamily="34" charset="-122"/>
              </a:rPr>
              <a:t>构建方法</a:t>
            </a:r>
          </a:p>
        </p:txBody>
      </p:sp>
      <p:sp>
        <p:nvSpPr>
          <p:cNvPr id="196" name="文本框 195"/>
          <p:cNvSpPr txBox="1"/>
          <p:nvPr/>
        </p:nvSpPr>
        <p:spPr>
          <a:xfrm>
            <a:off x="457200" y="2305685"/>
            <a:ext cx="113665" cy="138430"/>
          </a:xfrm>
          <a:prstGeom prst="rect">
            <a:avLst/>
          </a:prstGeom>
          <a:noFill/>
          <a:ln w="0">
            <a:noFill/>
          </a:ln>
        </p:spPr>
        <p:txBody>
          <a:bodyPr wrap="square" lIns="0" tIns="0" rIns="0" bIns="0" anchor="t">
            <a:spAutoFit/>
          </a:bodyPr>
          <a:lstStyle/>
          <a:p>
            <a:r>
              <a:rPr lang="en-US" sz="900" b="0" i="0" u="none" strike="noStrike">
                <a:solidFill>
                  <a:schemeClr val="tx1"/>
                </a:solidFill>
                <a:effectLst/>
                <a:uFillTx/>
                <a:latin typeface="微软雅黑" panose="020B0503020204020204" pitchFamily="34" charset="-122"/>
                <a:ea typeface="微软雅黑" panose="020B0503020204020204" pitchFamily="34" charset="-122"/>
              </a:rPr>
              <a:t>■</a:t>
            </a:r>
          </a:p>
        </p:txBody>
      </p:sp>
      <p:sp>
        <p:nvSpPr>
          <p:cNvPr id="197" name="文本框 196"/>
          <p:cNvSpPr txBox="1"/>
          <p:nvPr/>
        </p:nvSpPr>
        <p:spPr>
          <a:xfrm>
            <a:off x="640715" y="2301240"/>
            <a:ext cx="2011680" cy="184785"/>
          </a:xfrm>
          <a:prstGeom prst="rect">
            <a:avLst/>
          </a:prstGeom>
          <a:noFill/>
          <a:ln w="0">
            <a:noFill/>
          </a:ln>
        </p:spPr>
        <p:txBody>
          <a:bodyPr wrap="square" lIns="0" tIns="0" rIns="0" bIns="0" anchor="t">
            <a:spAutoFit/>
          </a:bodyPr>
          <a:lstStyle/>
          <a:p>
            <a:r>
              <a:rPr lang="zh-CN" sz="1200" b="0" i="0" u="none" strike="noStrike" dirty="0">
                <a:solidFill>
                  <a:schemeClr val="tx1"/>
                </a:solidFill>
                <a:effectLst/>
                <a:uFillTx/>
                <a:latin typeface="微软雅黑" panose="020B0503020204020204" pitchFamily="34" charset="-122"/>
                <a:ea typeface="微软雅黑" panose="020B0503020204020204" pitchFamily="34" charset="-122"/>
              </a:rPr>
              <a:t>从传记文本中提取人物关系</a:t>
            </a:r>
          </a:p>
        </p:txBody>
      </p:sp>
      <p:sp>
        <p:nvSpPr>
          <p:cNvPr id="198" name="文本框 197"/>
          <p:cNvSpPr txBox="1"/>
          <p:nvPr/>
        </p:nvSpPr>
        <p:spPr>
          <a:xfrm>
            <a:off x="457200" y="2672715"/>
            <a:ext cx="113665" cy="138430"/>
          </a:xfrm>
          <a:prstGeom prst="rect">
            <a:avLst/>
          </a:prstGeom>
          <a:noFill/>
          <a:ln w="0">
            <a:noFill/>
          </a:ln>
        </p:spPr>
        <p:txBody>
          <a:bodyPr wrap="square" lIns="0" tIns="0" rIns="0" bIns="0" anchor="t">
            <a:spAutoFit/>
          </a:bodyPr>
          <a:lstStyle/>
          <a:p>
            <a:r>
              <a:rPr lang="en-US" sz="900" b="0" i="0" u="none" strike="noStrike">
                <a:solidFill>
                  <a:schemeClr val="tx1"/>
                </a:solidFill>
                <a:effectLst/>
                <a:uFillTx/>
                <a:latin typeface="微软雅黑" panose="020B0503020204020204" pitchFamily="34" charset="-122"/>
                <a:ea typeface="微软雅黑" panose="020B0503020204020204" pitchFamily="34" charset="-122"/>
              </a:rPr>
              <a:t>■</a:t>
            </a:r>
          </a:p>
        </p:txBody>
      </p:sp>
      <p:sp>
        <p:nvSpPr>
          <p:cNvPr id="199" name="文本框 198"/>
          <p:cNvSpPr txBox="1"/>
          <p:nvPr/>
        </p:nvSpPr>
        <p:spPr>
          <a:xfrm>
            <a:off x="640715" y="2630170"/>
            <a:ext cx="2849880" cy="184785"/>
          </a:xfrm>
          <a:prstGeom prst="rect">
            <a:avLst/>
          </a:prstGeom>
          <a:noFill/>
          <a:ln w="0">
            <a:noFill/>
          </a:ln>
        </p:spPr>
        <p:txBody>
          <a:bodyPr wrap="square" lIns="0" tIns="0" rIns="0" bIns="0" anchor="t">
            <a:spAutoFit/>
          </a:bodyPr>
          <a:lstStyle/>
          <a:p>
            <a:r>
              <a:rPr lang="zh-CN" sz="1200" b="0" i="0" u="none" strike="noStrike">
                <a:solidFill>
                  <a:schemeClr val="tx1"/>
                </a:solidFill>
                <a:effectLst/>
                <a:uFillTx/>
                <a:latin typeface="微软雅黑" panose="020B0503020204020204" pitchFamily="34" charset="-122"/>
                <a:ea typeface="微软雅黑" panose="020B0503020204020204" pitchFamily="34" charset="-122"/>
              </a:rPr>
              <a:t>基于合作、师生、亲属等关系类型建模</a:t>
            </a:r>
          </a:p>
        </p:txBody>
      </p:sp>
      <p:sp>
        <p:nvSpPr>
          <p:cNvPr id="200" name="文本框 199"/>
          <p:cNvSpPr txBox="1"/>
          <p:nvPr/>
        </p:nvSpPr>
        <p:spPr>
          <a:xfrm>
            <a:off x="457200" y="2974975"/>
            <a:ext cx="829945" cy="207645"/>
          </a:xfrm>
          <a:prstGeom prst="rect">
            <a:avLst/>
          </a:prstGeom>
          <a:noFill/>
          <a:ln w="0">
            <a:noFill/>
          </a:ln>
        </p:spPr>
        <p:txBody>
          <a:bodyPr wrap="square" lIns="0" tIns="0" rIns="0" bIns="0" anchor="t">
            <a:spAutoFit/>
          </a:bodyPr>
          <a:lstStyle/>
          <a:p>
            <a:r>
              <a:rPr lang="zh-CN" sz="1350" b="1" i="0" u="none" strike="noStrike">
                <a:solidFill>
                  <a:schemeClr val="tx1"/>
                </a:solidFill>
                <a:effectLst/>
                <a:uFillTx/>
                <a:latin typeface="微软雅黑" panose="020B0503020204020204" pitchFamily="34" charset="-122"/>
                <a:ea typeface="微软雅黑" panose="020B0503020204020204" pitchFamily="34" charset="-122"/>
              </a:rPr>
              <a:t>网络特征</a:t>
            </a:r>
          </a:p>
        </p:txBody>
      </p:sp>
      <p:sp>
        <p:nvSpPr>
          <p:cNvPr id="201" name="文本框 200"/>
          <p:cNvSpPr txBox="1"/>
          <p:nvPr/>
        </p:nvSpPr>
        <p:spPr>
          <a:xfrm>
            <a:off x="457200" y="3671570"/>
            <a:ext cx="113665" cy="138430"/>
          </a:xfrm>
          <a:prstGeom prst="rect">
            <a:avLst/>
          </a:prstGeom>
          <a:noFill/>
          <a:ln w="0">
            <a:noFill/>
          </a:ln>
        </p:spPr>
        <p:txBody>
          <a:bodyPr wrap="square" lIns="0" tIns="0" rIns="0" bIns="0" anchor="t">
            <a:spAutoFit/>
          </a:bodyPr>
          <a:lstStyle/>
          <a:p>
            <a:r>
              <a:rPr lang="en-US" sz="900" b="0" i="0" u="none" strike="noStrike">
                <a:solidFill>
                  <a:schemeClr val="tx1"/>
                </a:solidFill>
                <a:effectLst/>
                <a:uFillTx/>
                <a:latin typeface="微软雅黑" panose="020B0503020204020204" pitchFamily="34" charset="-122"/>
                <a:ea typeface="微软雅黑" panose="020B0503020204020204" pitchFamily="34" charset="-122"/>
              </a:rPr>
              <a:t>■</a:t>
            </a:r>
          </a:p>
        </p:txBody>
      </p:sp>
      <p:sp>
        <p:nvSpPr>
          <p:cNvPr id="202" name="文本框 201"/>
          <p:cNvSpPr txBox="1"/>
          <p:nvPr/>
        </p:nvSpPr>
        <p:spPr>
          <a:xfrm>
            <a:off x="640715" y="3628390"/>
            <a:ext cx="1844040" cy="184785"/>
          </a:xfrm>
          <a:prstGeom prst="rect">
            <a:avLst/>
          </a:prstGeom>
          <a:noFill/>
          <a:ln w="0">
            <a:noFill/>
          </a:ln>
        </p:spPr>
        <p:txBody>
          <a:bodyPr wrap="square" lIns="0" tIns="0" rIns="0" bIns="0" anchor="t">
            <a:spAutoFit/>
          </a:bodyPr>
          <a:lstStyle/>
          <a:p>
            <a:r>
              <a:rPr lang="zh-CN" sz="1200" b="0" i="0" u="none" strike="noStrike">
                <a:solidFill>
                  <a:schemeClr val="tx1"/>
                </a:solidFill>
                <a:effectLst/>
                <a:uFillTx/>
                <a:latin typeface="微软雅黑" panose="020B0503020204020204" pitchFamily="34" charset="-122"/>
                <a:ea typeface="微软雅黑" panose="020B0503020204020204" pitchFamily="34" charset="-122"/>
              </a:rPr>
              <a:t>节点：科学家及关联人物</a:t>
            </a:r>
          </a:p>
        </p:txBody>
      </p:sp>
      <p:sp>
        <p:nvSpPr>
          <p:cNvPr id="203" name="文本框 202"/>
          <p:cNvSpPr txBox="1"/>
          <p:nvPr/>
        </p:nvSpPr>
        <p:spPr>
          <a:xfrm>
            <a:off x="457200" y="4037330"/>
            <a:ext cx="113665" cy="138430"/>
          </a:xfrm>
          <a:prstGeom prst="rect">
            <a:avLst/>
          </a:prstGeom>
          <a:noFill/>
          <a:ln w="0">
            <a:noFill/>
          </a:ln>
        </p:spPr>
        <p:txBody>
          <a:bodyPr wrap="square" lIns="0" tIns="0" rIns="0" bIns="0" anchor="t">
            <a:spAutoFit/>
          </a:bodyPr>
          <a:lstStyle/>
          <a:p>
            <a:r>
              <a:rPr lang="en-US" sz="900" b="0" i="0" u="none" strike="noStrike">
                <a:solidFill>
                  <a:schemeClr val="tx1"/>
                </a:solidFill>
                <a:effectLst/>
                <a:uFillTx/>
                <a:latin typeface="微软雅黑" panose="020B0503020204020204" pitchFamily="34" charset="-122"/>
                <a:ea typeface="微软雅黑" panose="020B0503020204020204" pitchFamily="34" charset="-122"/>
              </a:rPr>
              <a:t>■</a:t>
            </a:r>
          </a:p>
        </p:txBody>
      </p:sp>
      <p:sp>
        <p:nvSpPr>
          <p:cNvPr id="204" name="文本框 203"/>
          <p:cNvSpPr txBox="1"/>
          <p:nvPr/>
        </p:nvSpPr>
        <p:spPr>
          <a:xfrm>
            <a:off x="640715" y="3994785"/>
            <a:ext cx="1508760" cy="184785"/>
          </a:xfrm>
          <a:prstGeom prst="rect">
            <a:avLst/>
          </a:prstGeom>
          <a:noFill/>
          <a:ln w="0">
            <a:noFill/>
          </a:ln>
        </p:spPr>
        <p:txBody>
          <a:bodyPr wrap="square" lIns="0" tIns="0" rIns="0" bIns="0" anchor="t">
            <a:spAutoFit/>
          </a:bodyPr>
          <a:lstStyle/>
          <a:p>
            <a:r>
              <a:rPr lang="zh-CN" sz="1200" b="0" i="0" u="none" strike="noStrike">
                <a:solidFill>
                  <a:schemeClr val="tx1"/>
                </a:solidFill>
                <a:effectLst/>
                <a:uFillTx/>
                <a:latin typeface="微软雅黑" panose="020B0503020204020204" pitchFamily="34" charset="-122"/>
                <a:ea typeface="微软雅黑" panose="020B0503020204020204" pitchFamily="34" charset="-122"/>
              </a:rPr>
              <a:t>边：关系类型与强度</a:t>
            </a:r>
          </a:p>
        </p:txBody>
      </p:sp>
      <p:sp>
        <p:nvSpPr>
          <p:cNvPr id="205" name="文本框 204"/>
          <p:cNvSpPr txBox="1"/>
          <p:nvPr/>
        </p:nvSpPr>
        <p:spPr>
          <a:xfrm>
            <a:off x="457200" y="4300220"/>
            <a:ext cx="1244600" cy="207645"/>
          </a:xfrm>
          <a:prstGeom prst="rect">
            <a:avLst/>
          </a:prstGeom>
          <a:noFill/>
          <a:ln w="0">
            <a:noFill/>
          </a:ln>
        </p:spPr>
        <p:txBody>
          <a:bodyPr wrap="square" lIns="0" tIns="0" rIns="0" bIns="0" anchor="t">
            <a:spAutoFit/>
          </a:bodyPr>
          <a:lstStyle/>
          <a:p>
            <a:r>
              <a:rPr lang="zh-CN" sz="1350" b="1" i="0" u="none" strike="noStrike">
                <a:solidFill>
                  <a:schemeClr val="tx1"/>
                </a:solidFill>
                <a:effectLst/>
                <a:uFillTx/>
                <a:latin typeface="微软雅黑" panose="020B0503020204020204" pitchFamily="34" charset="-122"/>
                <a:ea typeface="微软雅黑" panose="020B0503020204020204" pitchFamily="34" charset="-122"/>
              </a:rPr>
              <a:t>简化图谱展示</a:t>
            </a:r>
          </a:p>
        </p:txBody>
      </p:sp>
      <p:sp>
        <p:nvSpPr>
          <p:cNvPr id="210" name="文本框 209"/>
          <p:cNvSpPr txBox="1"/>
          <p:nvPr/>
        </p:nvSpPr>
        <p:spPr>
          <a:xfrm>
            <a:off x="457200" y="4660265"/>
            <a:ext cx="2011680" cy="184785"/>
          </a:xfrm>
          <a:prstGeom prst="rect">
            <a:avLst/>
          </a:prstGeom>
          <a:noFill/>
          <a:ln w="0">
            <a:noFill/>
          </a:ln>
        </p:spPr>
        <p:txBody>
          <a:bodyPr wrap="square" lIns="0" tIns="0" rIns="0" bIns="0" anchor="t">
            <a:spAutoFit/>
          </a:bodyPr>
          <a:lstStyle/>
          <a:p>
            <a:r>
              <a:rPr lang="zh-CN" sz="1200" b="0" i="0" u="none" strike="noStrike">
                <a:solidFill>
                  <a:schemeClr val="tx1"/>
                </a:solidFill>
                <a:effectLst/>
                <a:uFillTx/>
                <a:latin typeface="微软雅黑" panose="020B0503020204020204" pitchFamily="34" charset="-122"/>
                <a:ea typeface="微软雅黑" panose="020B0503020204020204" pitchFamily="34" charset="-122"/>
              </a:rPr>
              <a:t>女科学家简化人物关系图谱</a:t>
            </a:r>
          </a:p>
        </p:txBody>
      </p:sp>
      <p:sp>
        <p:nvSpPr>
          <p:cNvPr id="8" name="文本框 7"/>
          <p:cNvSpPr txBox="1"/>
          <p:nvPr/>
        </p:nvSpPr>
        <p:spPr>
          <a:xfrm>
            <a:off x="457200" y="1779905"/>
            <a:ext cx="5681345" cy="368935"/>
          </a:xfrm>
          <a:prstGeom prst="rect">
            <a:avLst/>
          </a:prstGeom>
          <a:noFill/>
          <a:ln w="0">
            <a:noFill/>
          </a:ln>
        </p:spPr>
        <p:txBody>
          <a:bodyPr wrap="square" lIns="0" tIns="0" rIns="0" bIns="0" anchor="t">
            <a:spAutoFit/>
          </a:bodyPr>
          <a:lstStyle>
            <a:lvl1pPr>
              <a:defRPr sz="1200" b="0" i="0" u="none" strike="noStrike">
                <a:solidFill>
                  <a:srgbClr val="D1D5DB"/>
                </a:solidFill>
                <a:effectLst/>
                <a:uFillTx/>
                <a:latin typeface="Noto Sans SC" panose="020B0200000000000000" charset="-122"/>
                <a:ea typeface="Noto Sans SC" panose="020B0200000000000000" charset="-122"/>
              </a:defRPr>
            </a:lvl1pPr>
          </a:lstStyle>
          <a:p>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从屠呦呦传记中提取 “李廷钊（丈夫 </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生活支持）”</a:t>
            </a:r>
          </a:p>
          <a:p>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“楼之岑（导师 </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学术指导）”</a:t>
            </a:r>
          </a:p>
        </p:txBody>
      </p:sp>
      <p:sp>
        <p:nvSpPr>
          <p:cNvPr id="10" name="文本框 9"/>
          <p:cNvSpPr txBox="1"/>
          <p:nvPr/>
        </p:nvSpPr>
        <p:spPr>
          <a:xfrm>
            <a:off x="457200" y="3300095"/>
            <a:ext cx="3823335" cy="184150"/>
          </a:xfrm>
          <a:prstGeom prst="rect">
            <a:avLst/>
          </a:prstGeom>
          <a:noFill/>
          <a:ln w="0">
            <a:noFill/>
          </a:ln>
        </p:spPr>
        <p:txBody>
          <a:bodyPr wrap="square" lIns="0" tIns="0" rIns="0" bIns="0" anchor="t">
            <a:spAutoFit/>
          </a:bodyPr>
          <a:lstStyle>
            <a:lvl1pPr>
              <a:defRPr sz="1200" b="0" i="0" u="none" strike="noStrike">
                <a:solidFill>
                  <a:srgbClr val="FF0000"/>
                </a:solidFill>
                <a:effectLst/>
                <a:uFillTx/>
                <a:latin typeface="Noto Sans SC" panose="020B0200000000000000" charset="-122"/>
                <a:ea typeface="Noto Sans SC" panose="020B0200000000000000" charset="-122"/>
              </a:defRPr>
            </a:lvl1pPr>
          </a:lstStyle>
          <a:p>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核心节点为科学家本人，次要节点为关键协作 </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支持角色</a:t>
            </a:r>
          </a:p>
        </p:txBody>
      </p:sp>
      <p:pic>
        <p:nvPicPr>
          <p:cNvPr id="6" name="图片 5" descr="简化人物关系图谱"/>
          <p:cNvPicPr>
            <a:picLocks noChangeAspect="1"/>
          </p:cNvPicPr>
          <p:nvPr/>
        </p:nvPicPr>
        <p:blipFill>
          <a:blip r:embed="rId4"/>
          <a:stretch>
            <a:fillRect/>
          </a:stretch>
        </p:blipFill>
        <p:spPr>
          <a:xfrm>
            <a:off x="1287145" y="572135"/>
            <a:ext cx="5579110" cy="417512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112.7,&quot;left&quot;:20.25,&quot;top&quot;:290.6,&quot;width&quot;:679.7}"/>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112.7,&quot;left&quot;:20.25,&quot;top&quot;:290.6,&quot;width&quot;:679.7}"/>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112.7,&quot;left&quot;:20.25,&quot;top&quot;:290.6,&quot;width&quot;:679.7}"/>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112.7,&quot;left&quot;:20.25,&quot;top&quot;:290.6,&quot;width&quot;:679.7}"/>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112.7,&quot;left&quot;:20.25,&quot;top&quot;:290.6,&quot;width&quot;:679.7}"/>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112.7,&quot;left&quot;:20.25,&quot;top&quot;:290.6,&quot;width&quot;:679.7}"/>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112.7,&quot;left&quot;:20.25,&quot;top&quot;:290.6,&quot;width&quot;:679.7}"/>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47.67488188976375,&quot;left&quot;:295.90897637795274,&quot;top&quot;:25.675118110236212,&quot;width&quot;:403.7356692913386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1374</Words>
  <Application>Microsoft Office PowerPoint</Application>
  <PresentationFormat>全屏显示(16:9)</PresentationFormat>
  <Paragraphs>230</Paragraphs>
  <Slides>18</Slides>
  <Notes>18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Inter, "Noto Sans SC", sans-serif</vt:lpstr>
      <vt:lpstr>Noto Sans SC</vt:lpstr>
      <vt:lpstr>NotoSansCJKsc</vt:lpstr>
      <vt:lpstr>时尚中黑简体</vt:lpstr>
      <vt:lpstr>微软雅黑</vt:lpstr>
      <vt:lpstr>Arial</vt:lpstr>
      <vt:lpstr>Calibri</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PPTS</cp:keywords>
  <dc:description>PPTS</dc:description>
  <cp:lastModifiedBy>晨晓丶 轻抚</cp:lastModifiedBy>
  <cp:revision>126</cp:revision>
  <dcterms:created xsi:type="dcterms:W3CDTF">2014-09-01T14:19:00Z</dcterms:created>
  <dcterms:modified xsi:type="dcterms:W3CDTF">2026-01-03T08:27:57Z</dcterms:modified>
  <cp:category>PPTS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2052-12.1.0.23542</vt:lpwstr>
  </property>
  <property fmtid="{D5CDD505-2E9C-101B-9397-08002B2CF9AE}" pid="3" name="ICV">
    <vt:lpwstr>5E62E72214B14D3B942A1E809B379017_13</vt:lpwstr>
  </property>
</Properties>
</file>